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8B9A21-E900-42B9-B7F1-BFE820C57402}"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45718-7B95-452E-BD99-6F021952B999}" type="slidenum">
              <a:rPr lang="en-US" smtClean="0"/>
              <a:t>‹#›</a:t>
            </a:fld>
            <a:endParaRPr lang="en-US"/>
          </a:p>
        </p:txBody>
      </p:sp>
    </p:spTree>
    <p:extLst>
      <p:ext uri="{BB962C8B-B14F-4D97-AF65-F5344CB8AC3E}">
        <p14:creationId xmlns:p14="http://schemas.microsoft.com/office/powerpoint/2010/main" val="594187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8B9A21-E900-42B9-B7F1-BFE820C57402}"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45718-7B95-452E-BD99-6F021952B999}" type="slidenum">
              <a:rPr lang="en-US" smtClean="0"/>
              <a:t>‹#›</a:t>
            </a:fld>
            <a:endParaRPr lang="en-US"/>
          </a:p>
        </p:txBody>
      </p:sp>
    </p:spTree>
    <p:extLst>
      <p:ext uri="{BB962C8B-B14F-4D97-AF65-F5344CB8AC3E}">
        <p14:creationId xmlns:p14="http://schemas.microsoft.com/office/powerpoint/2010/main" val="324186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8B9A21-E900-42B9-B7F1-BFE820C57402}"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45718-7B95-452E-BD99-6F021952B999}" type="slidenum">
              <a:rPr lang="en-US" smtClean="0"/>
              <a:t>‹#›</a:t>
            </a:fld>
            <a:endParaRPr lang="en-US"/>
          </a:p>
        </p:txBody>
      </p:sp>
    </p:spTree>
    <p:extLst>
      <p:ext uri="{BB962C8B-B14F-4D97-AF65-F5344CB8AC3E}">
        <p14:creationId xmlns:p14="http://schemas.microsoft.com/office/powerpoint/2010/main" val="2378431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8B9A21-E900-42B9-B7F1-BFE820C57402}"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45718-7B95-452E-BD99-6F021952B999}" type="slidenum">
              <a:rPr lang="en-US" smtClean="0"/>
              <a:t>‹#›</a:t>
            </a:fld>
            <a:endParaRPr lang="en-US"/>
          </a:p>
        </p:txBody>
      </p:sp>
    </p:spTree>
    <p:extLst>
      <p:ext uri="{BB962C8B-B14F-4D97-AF65-F5344CB8AC3E}">
        <p14:creationId xmlns:p14="http://schemas.microsoft.com/office/powerpoint/2010/main" val="4267508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8B9A21-E900-42B9-B7F1-BFE820C57402}"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45718-7B95-452E-BD99-6F021952B999}" type="slidenum">
              <a:rPr lang="en-US" smtClean="0"/>
              <a:t>‹#›</a:t>
            </a:fld>
            <a:endParaRPr lang="en-US"/>
          </a:p>
        </p:txBody>
      </p:sp>
    </p:spTree>
    <p:extLst>
      <p:ext uri="{BB962C8B-B14F-4D97-AF65-F5344CB8AC3E}">
        <p14:creationId xmlns:p14="http://schemas.microsoft.com/office/powerpoint/2010/main" val="755530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8B9A21-E900-42B9-B7F1-BFE820C57402}"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45718-7B95-452E-BD99-6F021952B999}" type="slidenum">
              <a:rPr lang="en-US" smtClean="0"/>
              <a:t>‹#›</a:t>
            </a:fld>
            <a:endParaRPr lang="en-US"/>
          </a:p>
        </p:txBody>
      </p:sp>
    </p:spTree>
    <p:extLst>
      <p:ext uri="{BB962C8B-B14F-4D97-AF65-F5344CB8AC3E}">
        <p14:creationId xmlns:p14="http://schemas.microsoft.com/office/powerpoint/2010/main" val="1914397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8B9A21-E900-42B9-B7F1-BFE820C57402}" type="datetimeFigureOut">
              <a:rPr lang="en-US" smtClean="0"/>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45718-7B95-452E-BD99-6F021952B999}" type="slidenum">
              <a:rPr lang="en-US" smtClean="0"/>
              <a:t>‹#›</a:t>
            </a:fld>
            <a:endParaRPr lang="en-US"/>
          </a:p>
        </p:txBody>
      </p:sp>
    </p:spTree>
    <p:extLst>
      <p:ext uri="{BB962C8B-B14F-4D97-AF65-F5344CB8AC3E}">
        <p14:creationId xmlns:p14="http://schemas.microsoft.com/office/powerpoint/2010/main" val="2306688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8B9A21-E900-42B9-B7F1-BFE820C57402}" type="datetimeFigureOut">
              <a:rPr lang="en-US" smtClean="0"/>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45718-7B95-452E-BD99-6F021952B999}" type="slidenum">
              <a:rPr lang="en-US" smtClean="0"/>
              <a:t>‹#›</a:t>
            </a:fld>
            <a:endParaRPr lang="en-US"/>
          </a:p>
        </p:txBody>
      </p:sp>
    </p:spTree>
    <p:extLst>
      <p:ext uri="{BB962C8B-B14F-4D97-AF65-F5344CB8AC3E}">
        <p14:creationId xmlns:p14="http://schemas.microsoft.com/office/powerpoint/2010/main" val="1723910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8B9A21-E900-42B9-B7F1-BFE820C57402}" type="datetimeFigureOut">
              <a:rPr lang="en-US" smtClean="0"/>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45718-7B95-452E-BD99-6F021952B999}" type="slidenum">
              <a:rPr lang="en-US" smtClean="0"/>
              <a:t>‹#›</a:t>
            </a:fld>
            <a:endParaRPr lang="en-US"/>
          </a:p>
        </p:txBody>
      </p:sp>
    </p:spTree>
    <p:extLst>
      <p:ext uri="{BB962C8B-B14F-4D97-AF65-F5344CB8AC3E}">
        <p14:creationId xmlns:p14="http://schemas.microsoft.com/office/powerpoint/2010/main" val="3115890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8B9A21-E900-42B9-B7F1-BFE820C57402}"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45718-7B95-452E-BD99-6F021952B999}" type="slidenum">
              <a:rPr lang="en-US" smtClean="0"/>
              <a:t>‹#›</a:t>
            </a:fld>
            <a:endParaRPr lang="en-US"/>
          </a:p>
        </p:txBody>
      </p:sp>
    </p:spTree>
    <p:extLst>
      <p:ext uri="{BB962C8B-B14F-4D97-AF65-F5344CB8AC3E}">
        <p14:creationId xmlns:p14="http://schemas.microsoft.com/office/powerpoint/2010/main" val="303758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8B9A21-E900-42B9-B7F1-BFE820C57402}"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45718-7B95-452E-BD99-6F021952B999}" type="slidenum">
              <a:rPr lang="en-US" smtClean="0"/>
              <a:t>‹#›</a:t>
            </a:fld>
            <a:endParaRPr lang="en-US"/>
          </a:p>
        </p:txBody>
      </p:sp>
    </p:spTree>
    <p:extLst>
      <p:ext uri="{BB962C8B-B14F-4D97-AF65-F5344CB8AC3E}">
        <p14:creationId xmlns:p14="http://schemas.microsoft.com/office/powerpoint/2010/main" val="1322983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8B9A21-E900-42B9-B7F1-BFE820C57402}" type="datetimeFigureOut">
              <a:rPr lang="en-US" smtClean="0"/>
              <a:t>4/16/2020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545718-7B95-452E-BD99-6F021952B999}" type="slidenum">
              <a:rPr lang="en-US" smtClean="0"/>
              <a:t>‹#›</a:t>
            </a:fld>
            <a:endParaRPr lang="en-US"/>
          </a:p>
        </p:txBody>
      </p:sp>
    </p:spTree>
    <p:extLst>
      <p:ext uri="{BB962C8B-B14F-4D97-AF65-F5344CB8AC3E}">
        <p14:creationId xmlns:p14="http://schemas.microsoft.com/office/powerpoint/2010/main" val="147016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0675" y="496388"/>
            <a:ext cx="10088880" cy="3304903"/>
          </a:xfrm>
        </p:spPr>
        <p:txBody>
          <a:bodyPr>
            <a:normAutofit fontScale="90000"/>
          </a:bodyPr>
          <a:lstStyle/>
          <a:p>
            <a:r>
              <a:rPr lang="en-US" b="1" dirty="0" smtClean="0"/>
              <a:t>What Does the </a:t>
            </a:r>
            <a:br>
              <a:rPr lang="en-US" b="1" dirty="0" smtClean="0"/>
            </a:br>
            <a:r>
              <a:rPr lang="en-US" b="1" dirty="0" smtClean="0"/>
              <a:t>NYSED Guidance on Graduation and Course Requirements </a:t>
            </a:r>
            <a:br>
              <a:rPr lang="en-US" b="1" dirty="0" smtClean="0"/>
            </a:br>
            <a:r>
              <a:rPr lang="en-US" b="1" dirty="0" smtClean="0"/>
              <a:t>Mean for WEMOCO Students?</a:t>
            </a:r>
            <a:endParaRPr lang="en-US" b="1" dirty="0"/>
          </a:p>
        </p:txBody>
      </p:sp>
      <p:sp>
        <p:nvSpPr>
          <p:cNvPr id="4" name="TextBox 3"/>
          <p:cNvSpPr txBox="1"/>
          <p:nvPr/>
        </p:nvSpPr>
        <p:spPr>
          <a:xfrm>
            <a:off x="705394" y="4297680"/>
            <a:ext cx="10920549" cy="1077218"/>
          </a:xfrm>
          <a:prstGeom prst="rect">
            <a:avLst/>
          </a:prstGeom>
          <a:noFill/>
        </p:spPr>
        <p:txBody>
          <a:bodyPr wrap="square" rtlCol="0">
            <a:spAutoFit/>
          </a:bodyPr>
          <a:lstStyle/>
          <a:p>
            <a:pPr algn="ctr"/>
            <a:r>
              <a:rPr lang="en-US" sz="3200" dirty="0" smtClean="0"/>
              <a:t>CTE Pathway, CDOS Credential, CDOS Pathway and</a:t>
            </a:r>
          </a:p>
          <a:p>
            <a:pPr algn="ctr"/>
            <a:r>
              <a:rPr lang="en-US" sz="3200" dirty="0" smtClean="0"/>
              <a:t>CTE Technical Endorsement</a:t>
            </a:r>
            <a:endParaRPr lang="en-US" sz="3200" dirty="0"/>
          </a:p>
        </p:txBody>
      </p:sp>
    </p:spTree>
    <p:extLst>
      <p:ext uri="{BB962C8B-B14F-4D97-AF65-F5344CB8AC3E}">
        <p14:creationId xmlns:p14="http://schemas.microsoft.com/office/powerpoint/2010/main" val="2086781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State Guidance – CTE Technical Endorsement</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a:t>In the case of the CTE Technical Endorsement, schools may </a:t>
            </a:r>
            <a:r>
              <a:rPr lang="en-US" b="1" i="1" dirty="0"/>
              <a:t>exempt</a:t>
            </a:r>
            <a:r>
              <a:rPr lang="en-US" dirty="0"/>
              <a:t> the student from the requirement of the three-part technical assessment for students scheduled to complete their technical studies and who have been </a:t>
            </a:r>
            <a:r>
              <a:rPr lang="en-US" b="1" i="1" dirty="0"/>
              <a:t>successful in their coursework</a:t>
            </a:r>
            <a:r>
              <a:rPr lang="en-US" dirty="0"/>
              <a:t> up to the point of the COVID-19 related school closures.  Consideration should be given to length of program, percent of program unfinished, and whether the student has </a:t>
            </a:r>
            <a:r>
              <a:rPr lang="en-US" b="1" i="1" dirty="0"/>
              <a:t>demonstrated the technical skills and knowledge</a:t>
            </a:r>
            <a:r>
              <a:rPr lang="en-US" dirty="0"/>
              <a:t> to warrant such endorsement. Please note that students shall be exempted from the 3-part technical assessment requirement for the purpose of meeting the +1 pathway to a diploma; however, districts must make an individual determination of knowledge and skill attainment in granting the Technical Endorsement.</a:t>
            </a:r>
          </a:p>
          <a:p>
            <a:pPr marL="0" indent="0">
              <a:buNone/>
            </a:pPr>
            <a:endParaRPr lang="en-US" dirty="0"/>
          </a:p>
        </p:txBody>
      </p:sp>
    </p:spTree>
    <p:extLst>
      <p:ext uri="{BB962C8B-B14F-4D97-AF65-F5344CB8AC3E}">
        <p14:creationId xmlns:p14="http://schemas.microsoft.com/office/powerpoint/2010/main" val="1178350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Does this Mean for WEMOCO Students?</a:t>
            </a:r>
            <a:endParaRPr lang="en-US" b="1" dirty="0"/>
          </a:p>
        </p:txBody>
      </p:sp>
      <p:sp>
        <p:nvSpPr>
          <p:cNvPr id="3" name="Content Placeholder 2"/>
          <p:cNvSpPr>
            <a:spLocks noGrp="1"/>
          </p:cNvSpPr>
          <p:nvPr>
            <p:ph idx="1"/>
          </p:nvPr>
        </p:nvSpPr>
        <p:spPr/>
        <p:txBody>
          <a:bodyPr>
            <a:normAutofit/>
          </a:bodyPr>
          <a:lstStyle/>
          <a:p>
            <a:r>
              <a:rPr lang="en-US" dirty="0"/>
              <a:t>Students enrolled in Middle Skills courses </a:t>
            </a:r>
            <a:r>
              <a:rPr lang="en-US" b="1" i="1" dirty="0"/>
              <a:t>do not </a:t>
            </a:r>
            <a:r>
              <a:rPr lang="en-US" dirty="0"/>
              <a:t>need to take/pass the technical assessment in order to qualify for technical endorsement. </a:t>
            </a:r>
            <a:endParaRPr lang="en-US" dirty="0" smtClean="0"/>
          </a:p>
          <a:p>
            <a:r>
              <a:rPr lang="en-US" dirty="0" smtClean="0"/>
              <a:t>Students </a:t>
            </a:r>
            <a:r>
              <a:rPr lang="en-US" dirty="0"/>
              <a:t>need to be successful in coursework and able to demonstrate technical skills and knowledge. </a:t>
            </a:r>
            <a:endParaRPr lang="en-US" dirty="0" smtClean="0"/>
          </a:p>
          <a:p>
            <a:r>
              <a:rPr lang="en-US" dirty="0" smtClean="0"/>
              <a:t>WEMOCO, in collaboration with other WNY CTE centers, </a:t>
            </a:r>
            <a:r>
              <a:rPr lang="en-US" dirty="0"/>
              <a:t>defines </a:t>
            </a:r>
            <a:r>
              <a:rPr lang="en-US" dirty="0" smtClean="0"/>
              <a:t>successful coursework and being able to demonstrate technical skills and knowledge by offering </a:t>
            </a:r>
            <a:r>
              <a:rPr lang="en-US" b="1" i="1" dirty="0" smtClean="0"/>
              <a:t>two options </a:t>
            </a:r>
            <a:r>
              <a:rPr lang="en-US" dirty="0" smtClean="0"/>
              <a:t>to earn technical endorsement</a:t>
            </a:r>
          </a:p>
          <a:p>
            <a:pPr marL="0" indent="0">
              <a:buNone/>
            </a:pPr>
            <a:endParaRPr lang="en-US" dirty="0"/>
          </a:p>
        </p:txBody>
      </p:sp>
    </p:spTree>
    <p:extLst>
      <p:ext uri="{BB962C8B-B14F-4D97-AF65-F5344CB8AC3E}">
        <p14:creationId xmlns:p14="http://schemas.microsoft.com/office/powerpoint/2010/main" val="3893171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Does this Mean for WEMOCO Students?</a:t>
            </a:r>
            <a:endParaRPr lang="en-US" dirty="0"/>
          </a:p>
        </p:txBody>
      </p:sp>
      <p:sp>
        <p:nvSpPr>
          <p:cNvPr id="3" name="Content Placeholder 2"/>
          <p:cNvSpPr>
            <a:spLocks noGrp="1"/>
          </p:cNvSpPr>
          <p:nvPr>
            <p:ph idx="1"/>
          </p:nvPr>
        </p:nvSpPr>
        <p:spPr>
          <a:xfrm>
            <a:off x="838200" y="1690688"/>
            <a:ext cx="10515600" cy="4635546"/>
          </a:xfrm>
        </p:spPr>
        <p:txBody>
          <a:bodyPr>
            <a:normAutofit lnSpcReduction="10000"/>
          </a:bodyPr>
          <a:lstStyle/>
          <a:p>
            <a:r>
              <a:rPr lang="en-US" b="1" dirty="0" smtClean="0"/>
              <a:t>Technical Endorsement Option One</a:t>
            </a:r>
          </a:p>
          <a:p>
            <a:pPr lvl="1"/>
            <a:r>
              <a:rPr lang="en-US" dirty="0" smtClean="0"/>
              <a:t>Met Diploma Requirements</a:t>
            </a:r>
          </a:p>
          <a:p>
            <a:pPr lvl="1"/>
            <a:r>
              <a:rPr lang="en-US" dirty="0" smtClean="0"/>
              <a:t>Passed National Assessment (Junior Yr., prior to Pause, Pre-Assessment)</a:t>
            </a:r>
          </a:p>
          <a:p>
            <a:pPr lvl="1"/>
            <a:r>
              <a:rPr lang="en-US" dirty="0" smtClean="0"/>
              <a:t>Passed Course with 65% </a:t>
            </a:r>
            <a:r>
              <a:rPr lang="en-US" sz="2000" dirty="0" smtClean="0"/>
              <a:t>(1st year plus 1st, 2nd, 3rd quarter of 2nd Year)</a:t>
            </a:r>
          </a:p>
          <a:p>
            <a:pPr lvl="1"/>
            <a:r>
              <a:rPr lang="en-US" dirty="0" smtClean="0"/>
              <a:t>Completed Portfolio</a:t>
            </a:r>
          </a:p>
          <a:p>
            <a:pPr lvl="1"/>
            <a:r>
              <a:rPr lang="en-US" dirty="0" smtClean="0"/>
              <a:t>Teacher Recommendation </a:t>
            </a:r>
            <a:r>
              <a:rPr lang="en-US" sz="2000" dirty="0" smtClean="0"/>
              <a:t>(Skills/Knowledge Obtainment)</a:t>
            </a:r>
          </a:p>
          <a:p>
            <a:pPr lvl="1"/>
            <a:endParaRPr lang="en-US" sz="2000" dirty="0"/>
          </a:p>
          <a:p>
            <a:r>
              <a:rPr lang="en-US" b="1" dirty="0" smtClean="0"/>
              <a:t>Technical Endorsement Option Two</a:t>
            </a:r>
          </a:p>
          <a:p>
            <a:pPr lvl="1"/>
            <a:r>
              <a:rPr lang="en-US" dirty="0" smtClean="0"/>
              <a:t>Met Diploma Requirements</a:t>
            </a:r>
          </a:p>
          <a:p>
            <a:pPr lvl="1"/>
            <a:r>
              <a:rPr lang="en-US" dirty="0" smtClean="0"/>
              <a:t>Passed Course with an 85% </a:t>
            </a:r>
            <a:r>
              <a:rPr lang="en-US" sz="2000" dirty="0" smtClean="0"/>
              <a:t>(1st year plus 1st, 2nd, 3rd quarter of the 2nd year)</a:t>
            </a:r>
          </a:p>
          <a:p>
            <a:pPr lvl="1"/>
            <a:r>
              <a:rPr lang="en-US" dirty="0" smtClean="0"/>
              <a:t>Completed Portfolio</a:t>
            </a:r>
          </a:p>
          <a:p>
            <a:pPr lvl="1"/>
            <a:r>
              <a:rPr lang="en-US" dirty="0" smtClean="0"/>
              <a:t>Teacher Recommendation </a:t>
            </a:r>
            <a:r>
              <a:rPr lang="en-US" sz="1800" dirty="0" smtClean="0"/>
              <a:t>(</a:t>
            </a:r>
            <a:r>
              <a:rPr lang="en-US" sz="1800" dirty="0"/>
              <a:t>Skills/Knowledge Obtainment)</a:t>
            </a:r>
          </a:p>
          <a:p>
            <a:endParaRPr lang="en-US" dirty="0"/>
          </a:p>
        </p:txBody>
      </p:sp>
    </p:spTree>
    <p:extLst>
      <p:ext uri="{BB962C8B-B14F-4D97-AF65-F5344CB8AC3E}">
        <p14:creationId xmlns:p14="http://schemas.microsoft.com/office/powerpoint/2010/main" val="282015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State Guidance – CTE Pathway</a:t>
            </a:r>
            <a:endParaRPr lang="en-US" b="1" dirty="0"/>
          </a:p>
        </p:txBody>
      </p:sp>
      <p:sp>
        <p:nvSpPr>
          <p:cNvPr id="3" name="Content Placeholder 2"/>
          <p:cNvSpPr>
            <a:spLocks noGrp="1"/>
          </p:cNvSpPr>
          <p:nvPr>
            <p:ph idx="1"/>
          </p:nvPr>
        </p:nvSpPr>
        <p:spPr/>
        <p:txBody>
          <a:bodyPr/>
          <a:lstStyle/>
          <a:p>
            <a:pPr marL="0" indent="0">
              <a:buNone/>
            </a:pPr>
            <a:r>
              <a:rPr lang="en-US" dirty="0" smtClean="0"/>
              <a:t>Any </a:t>
            </a:r>
            <a:r>
              <a:rPr lang="en-US" dirty="0"/>
              <a:t>student preparing to take a NYSED-approved +1 Pathway Assessment in June 2020 shall be </a:t>
            </a:r>
            <a:r>
              <a:rPr lang="en-US" b="1" i="1" dirty="0"/>
              <a:t>exempt from the requirements</a:t>
            </a:r>
            <a:r>
              <a:rPr lang="en-US" dirty="0"/>
              <a:t> pertaining to passing an approved assessment for the purposes of meeting the diploma requirements. In order to qualify for the exemption students must meet one of the following eligibility requirements: </a:t>
            </a:r>
            <a:r>
              <a:rPr lang="en-US" dirty="0" smtClean="0"/>
              <a:t> </a:t>
            </a:r>
          </a:p>
          <a:p>
            <a:pPr lvl="1"/>
            <a:r>
              <a:rPr lang="en-US" dirty="0" smtClean="0"/>
              <a:t>The </a:t>
            </a:r>
            <a:r>
              <a:rPr lang="en-US" dirty="0"/>
              <a:t>student is </a:t>
            </a:r>
            <a:r>
              <a:rPr lang="en-US" b="1" i="1" dirty="0"/>
              <a:t>currently enrolled</a:t>
            </a:r>
            <a:r>
              <a:rPr lang="en-US" dirty="0"/>
              <a:t> in the course of study leading to the +1 Pathway Assessment and will have </a:t>
            </a:r>
            <a:r>
              <a:rPr lang="en-US" b="1" i="1" dirty="0"/>
              <a:t>earned credit</a:t>
            </a:r>
            <a:r>
              <a:rPr lang="en-US" dirty="0"/>
              <a:t> in such course of study by the end of the 201920 school year</a:t>
            </a:r>
          </a:p>
          <a:p>
            <a:endParaRPr lang="en-US" dirty="0"/>
          </a:p>
        </p:txBody>
      </p:sp>
    </p:spTree>
    <p:extLst>
      <p:ext uri="{BB962C8B-B14F-4D97-AF65-F5344CB8AC3E}">
        <p14:creationId xmlns:p14="http://schemas.microsoft.com/office/powerpoint/2010/main" val="26573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Does this Mean for WEMOCO Students?</a:t>
            </a:r>
            <a:endParaRPr lang="en-US" b="1" dirty="0"/>
          </a:p>
        </p:txBody>
      </p:sp>
      <p:sp>
        <p:nvSpPr>
          <p:cNvPr id="3" name="Content Placeholder 2"/>
          <p:cNvSpPr>
            <a:spLocks noGrp="1"/>
          </p:cNvSpPr>
          <p:nvPr>
            <p:ph idx="1"/>
          </p:nvPr>
        </p:nvSpPr>
        <p:spPr/>
        <p:txBody>
          <a:bodyPr/>
          <a:lstStyle/>
          <a:p>
            <a:r>
              <a:rPr lang="en-US" dirty="0"/>
              <a:t>Students enrolled in Middle Skills courses </a:t>
            </a:r>
            <a:r>
              <a:rPr lang="en-US" b="1" i="1" dirty="0"/>
              <a:t>do not </a:t>
            </a:r>
            <a:r>
              <a:rPr lang="en-US" dirty="0"/>
              <a:t>need to take/pass the technical assessment in order to qualify for the CTE Pathway option for graduation. </a:t>
            </a:r>
            <a:endParaRPr lang="en-US" dirty="0" smtClean="0"/>
          </a:p>
          <a:p>
            <a:r>
              <a:rPr lang="en-US" b="1" i="1" dirty="0" smtClean="0"/>
              <a:t>Students </a:t>
            </a:r>
            <a:r>
              <a:rPr lang="en-US" b="1" i="1" dirty="0"/>
              <a:t>do need to </a:t>
            </a:r>
            <a:r>
              <a:rPr lang="en-US" b="1" i="1" dirty="0" smtClean="0"/>
              <a:t>earn course credit by passing </a:t>
            </a:r>
            <a:r>
              <a:rPr lang="en-US" b="1" i="1" dirty="0"/>
              <a:t>the CTE course to </a:t>
            </a:r>
            <a:r>
              <a:rPr lang="en-US" b="1" i="1" dirty="0" smtClean="0"/>
              <a:t>qualify</a:t>
            </a:r>
            <a:r>
              <a:rPr lang="en-US" dirty="0" smtClean="0"/>
              <a:t>.</a:t>
            </a:r>
          </a:p>
          <a:p>
            <a:r>
              <a:rPr lang="en-US" dirty="0" smtClean="0"/>
              <a:t>District/homeschool </a:t>
            </a:r>
            <a:r>
              <a:rPr lang="en-US" dirty="0"/>
              <a:t>principal will determine whether or not the student qualifies based on </a:t>
            </a:r>
            <a:r>
              <a:rPr lang="en-US" dirty="0" smtClean="0"/>
              <a:t>the students </a:t>
            </a:r>
            <a:r>
              <a:rPr lang="en-US" dirty="0"/>
              <a:t>CTE </a:t>
            </a:r>
            <a:r>
              <a:rPr lang="en-US" dirty="0" smtClean="0"/>
              <a:t>grade for the course</a:t>
            </a:r>
            <a:endParaRPr lang="en-US" dirty="0"/>
          </a:p>
        </p:txBody>
      </p:sp>
    </p:spTree>
    <p:extLst>
      <p:ext uri="{BB962C8B-B14F-4D97-AF65-F5344CB8AC3E}">
        <p14:creationId xmlns:p14="http://schemas.microsoft.com/office/powerpoint/2010/main" val="4012902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State Guidance – CDOS Credential or Pathway</a:t>
            </a:r>
            <a:endParaRPr lang="en-US" b="1" dirty="0"/>
          </a:p>
        </p:txBody>
      </p:sp>
      <p:sp>
        <p:nvSpPr>
          <p:cNvPr id="3" name="Content Placeholder 2"/>
          <p:cNvSpPr>
            <a:spLocks noGrp="1"/>
          </p:cNvSpPr>
          <p:nvPr>
            <p:ph idx="1"/>
          </p:nvPr>
        </p:nvSpPr>
        <p:spPr/>
        <p:txBody>
          <a:bodyPr/>
          <a:lstStyle/>
          <a:p>
            <a:pPr marL="0" indent="0">
              <a:buNone/>
            </a:pPr>
            <a:r>
              <a:rPr lang="en-US" dirty="0" smtClean="0"/>
              <a:t>Any </a:t>
            </a:r>
            <a:r>
              <a:rPr lang="en-US" b="1" i="1" dirty="0"/>
              <a:t>student exiting high</a:t>
            </a:r>
            <a:r>
              <a:rPr lang="en-US" dirty="0"/>
              <a:t> school in June of 2020, including a student with a disability who meets the eligibility requirements for a Superintendent’s Determination of a local diploma, who is unable to complete the requirements for the CDOS Commencement Credential or the CDOS +1 pathway as a result of the COVID-19 crisis, and has </a:t>
            </a:r>
            <a:r>
              <a:rPr lang="en-US" b="1" i="1" dirty="0"/>
              <a:t>demonstrated proficiency of the CDOS learning standards</a:t>
            </a:r>
            <a:r>
              <a:rPr lang="en-US" dirty="0"/>
              <a:t>, may be granted a waiver from the completion of the 216 hours of Career and Technical Education (CTE) instruction and/or the 54 hours of work-based learning requirement</a:t>
            </a:r>
          </a:p>
          <a:p>
            <a:endParaRPr lang="en-US" dirty="0"/>
          </a:p>
        </p:txBody>
      </p:sp>
    </p:spTree>
    <p:extLst>
      <p:ext uri="{BB962C8B-B14F-4D97-AF65-F5344CB8AC3E}">
        <p14:creationId xmlns:p14="http://schemas.microsoft.com/office/powerpoint/2010/main" val="4123100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Does this Mean for WEMOCO Students?</a:t>
            </a:r>
            <a:endParaRPr lang="en-US" b="1" dirty="0"/>
          </a:p>
        </p:txBody>
      </p:sp>
      <p:sp>
        <p:nvSpPr>
          <p:cNvPr id="3" name="Content Placeholder 2"/>
          <p:cNvSpPr>
            <a:spLocks noGrp="1"/>
          </p:cNvSpPr>
          <p:nvPr>
            <p:ph idx="1"/>
          </p:nvPr>
        </p:nvSpPr>
        <p:spPr/>
        <p:txBody>
          <a:bodyPr/>
          <a:lstStyle/>
          <a:p>
            <a:r>
              <a:rPr lang="en-US" dirty="0" smtClean="0"/>
              <a:t>Students exiting high school </a:t>
            </a:r>
            <a:r>
              <a:rPr lang="en-US" dirty="0"/>
              <a:t>(most likely seniors) that need the CDOS credential for graduation in June </a:t>
            </a:r>
            <a:r>
              <a:rPr lang="en-US" b="1" i="1" dirty="0"/>
              <a:t>do not </a:t>
            </a:r>
            <a:r>
              <a:rPr lang="en-US" dirty="0"/>
              <a:t>need to complete 216 hours of CTE or 54 hours of WBL to earn the credential. </a:t>
            </a:r>
            <a:endParaRPr lang="en-US" dirty="0" smtClean="0"/>
          </a:p>
          <a:p>
            <a:r>
              <a:rPr lang="en-US" dirty="0" smtClean="0"/>
              <a:t>Students </a:t>
            </a:r>
            <a:r>
              <a:rPr lang="en-US" b="1" i="1" dirty="0"/>
              <a:t>need to be able to demonstrate proficiency </a:t>
            </a:r>
            <a:r>
              <a:rPr lang="en-US" dirty="0"/>
              <a:t>of the CDOS learning standards. </a:t>
            </a:r>
            <a:endParaRPr lang="en-US" dirty="0" smtClean="0"/>
          </a:p>
          <a:p>
            <a:r>
              <a:rPr lang="en-US" b="1" i="1" dirty="0" smtClean="0"/>
              <a:t>WEMOCO defines demonstrating proficiency </a:t>
            </a:r>
            <a:r>
              <a:rPr lang="en-US" b="1" i="1" dirty="0"/>
              <a:t>as passing the </a:t>
            </a:r>
            <a:r>
              <a:rPr lang="en-US" b="1" i="1" dirty="0" smtClean="0"/>
              <a:t>course.</a:t>
            </a:r>
            <a:endParaRPr lang="en-US" dirty="0" smtClean="0"/>
          </a:p>
          <a:p>
            <a:r>
              <a:rPr lang="en-US" dirty="0" smtClean="0"/>
              <a:t>District/homeschool </a:t>
            </a:r>
            <a:r>
              <a:rPr lang="en-US" dirty="0"/>
              <a:t>principal will determine whether or not the student qualifies based on the CTE </a:t>
            </a:r>
            <a:r>
              <a:rPr lang="en-US" dirty="0" smtClean="0"/>
              <a:t>grade for the course. </a:t>
            </a:r>
            <a:endParaRPr lang="en-US" dirty="0"/>
          </a:p>
          <a:p>
            <a:endParaRPr lang="en-US" dirty="0"/>
          </a:p>
        </p:txBody>
      </p:sp>
    </p:spTree>
    <p:extLst>
      <p:ext uri="{BB962C8B-B14F-4D97-AF65-F5344CB8AC3E}">
        <p14:creationId xmlns:p14="http://schemas.microsoft.com/office/powerpoint/2010/main" val="1001381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State Guidance – CDOS Credential or Pathway</a:t>
            </a:r>
            <a:endParaRPr lang="en-US" b="1" dirty="0"/>
          </a:p>
        </p:txBody>
      </p:sp>
      <p:sp>
        <p:nvSpPr>
          <p:cNvPr id="3" name="Content Placeholder 2"/>
          <p:cNvSpPr>
            <a:spLocks noGrp="1"/>
          </p:cNvSpPr>
          <p:nvPr>
            <p:ph idx="1"/>
          </p:nvPr>
        </p:nvSpPr>
        <p:spPr/>
        <p:txBody>
          <a:bodyPr/>
          <a:lstStyle/>
          <a:p>
            <a:pPr marL="0" indent="0">
              <a:buNone/>
            </a:pPr>
            <a:r>
              <a:rPr lang="en-US" dirty="0"/>
              <a:t>With regard to students who are continuing their high school education beyond the 2019-20 school year, such students may be exempted from the requirements that were not met due to COVID-19 closures in the 2019-20 school year. Such students </a:t>
            </a:r>
            <a:r>
              <a:rPr lang="en-US" b="1" i="1" dirty="0"/>
              <a:t>must fulfill any requirements </a:t>
            </a:r>
            <a:r>
              <a:rPr lang="en-US" dirty="0"/>
              <a:t>scheduled or planned for completion </a:t>
            </a:r>
            <a:r>
              <a:rPr lang="en-US" b="1" i="1" dirty="0"/>
              <a:t>in subsequent school years.</a:t>
            </a:r>
          </a:p>
          <a:p>
            <a:endParaRPr lang="en-US" dirty="0"/>
          </a:p>
        </p:txBody>
      </p:sp>
    </p:spTree>
    <p:extLst>
      <p:ext uri="{BB962C8B-B14F-4D97-AF65-F5344CB8AC3E}">
        <p14:creationId xmlns:p14="http://schemas.microsoft.com/office/powerpoint/2010/main" val="1397864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Does this Mean for WEMOCO Students?</a:t>
            </a:r>
            <a:endParaRPr lang="en-US" b="1" dirty="0"/>
          </a:p>
        </p:txBody>
      </p:sp>
      <p:sp>
        <p:nvSpPr>
          <p:cNvPr id="3" name="Content Placeholder 2"/>
          <p:cNvSpPr>
            <a:spLocks noGrp="1"/>
          </p:cNvSpPr>
          <p:nvPr>
            <p:ph idx="1"/>
          </p:nvPr>
        </p:nvSpPr>
        <p:spPr/>
        <p:txBody>
          <a:bodyPr/>
          <a:lstStyle/>
          <a:p>
            <a:r>
              <a:rPr lang="en-US" dirty="0" smtClean="0"/>
              <a:t>Juniors in a Middle Skills CTE course will have the opportunity to complete CDOS requirements in 20/21 if they return for the second year of the course.</a:t>
            </a:r>
          </a:p>
          <a:p>
            <a:r>
              <a:rPr lang="en-US" dirty="0" smtClean="0"/>
              <a:t>Services and Trades and ICT students may return to their current course for an additional year or enroll in another CTE course in order to have the opportunity to complete CDOS requirements in 20/21.</a:t>
            </a:r>
          </a:p>
          <a:p>
            <a:pPr marL="0" indent="0">
              <a:buNone/>
            </a:pPr>
            <a:endParaRPr lang="en-US" dirty="0"/>
          </a:p>
        </p:txBody>
      </p:sp>
    </p:spTree>
    <p:extLst>
      <p:ext uri="{BB962C8B-B14F-4D97-AF65-F5344CB8AC3E}">
        <p14:creationId xmlns:p14="http://schemas.microsoft.com/office/powerpoint/2010/main" val="398700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State Guidance – CDOS Credential or Pathway</a:t>
            </a:r>
            <a:endParaRPr lang="en-US" b="1" dirty="0"/>
          </a:p>
        </p:txBody>
      </p:sp>
      <p:sp>
        <p:nvSpPr>
          <p:cNvPr id="3" name="Content Placeholder 2"/>
          <p:cNvSpPr>
            <a:spLocks noGrp="1"/>
          </p:cNvSpPr>
          <p:nvPr>
            <p:ph idx="1"/>
          </p:nvPr>
        </p:nvSpPr>
        <p:spPr/>
        <p:txBody>
          <a:bodyPr/>
          <a:lstStyle/>
          <a:p>
            <a:pPr marL="0" indent="0">
              <a:buNone/>
            </a:pPr>
            <a:r>
              <a:rPr lang="en-US" dirty="0"/>
              <a:t>Students preparing to take a NYSED-approved examination leading to the CDOS commencement credential or CDOS +1 Pathway who are meeting or have </a:t>
            </a:r>
            <a:r>
              <a:rPr lang="en-US" b="1" i="1" dirty="0"/>
              <a:t>met the expectations of the course </a:t>
            </a:r>
            <a:r>
              <a:rPr lang="en-US" dirty="0"/>
              <a:t>of preparation for such examination may be </a:t>
            </a:r>
            <a:r>
              <a:rPr lang="en-US" b="1" i="1" dirty="0"/>
              <a:t>exempted</a:t>
            </a:r>
            <a:r>
              <a:rPr lang="en-US" dirty="0"/>
              <a:t> from the examination requirement for this pathway for the purpose of using the +1 Pathway to earn a Regents or local diploma</a:t>
            </a:r>
          </a:p>
        </p:txBody>
      </p:sp>
    </p:spTree>
    <p:extLst>
      <p:ext uri="{BB962C8B-B14F-4D97-AF65-F5344CB8AC3E}">
        <p14:creationId xmlns:p14="http://schemas.microsoft.com/office/powerpoint/2010/main" val="391550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Does this Mean for WEMOCO Students?</a:t>
            </a:r>
            <a:endParaRPr lang="en-US" b="1" dirty="0"/>
          </a:p>
        </p:txBody>
      </p:sp>
      <p:sp>
        <p:nvSpPr>
          <p:cNvPr id="3" name="Content Placeholder 2"/>
          <p:cNvSpPr>
            <a:spLocks noGrp="1"/>
          </p:cNvSpPr>
          <p:nvPr>
            <p:ph idx="1"/>
          </p:nvPr>
        </p:nvSpPr>
        <p:spPr/>
        <p:txBody>
          <a:bodyPr/>
          <a:lstStyle/>
          <a:p>
            <a:r>
              <a:rPr lang="en-US" dirty="0"/>
              <a:t>Students enrolled in CTE classes that planned on using option 2 (passing a work readiness credential/assessments) to earn the CDOS credential </a:t>
            </a:r>
            <a:r>
              <a:rPr lang="en-US" b="1" i="1" dirty="0"/>
              <a:t>do not </a:t>
            </a:r>
            <a:r>
              <a:rPr lang="en-US" dirty="0"/>
              <a:t>need to take/pass the assessment in order to qualify. </a:t>
            </a:r>
            <a:endParaRPr lang="en-US" dirty="0" smtClean="0"/>
          </a:p>
          <a:p>
            <a:r>
              <a:rPr lang="en-US" dirty="0" smtClean="0"/>
              <a:t>Students </a:t>
            </a:r>
            <a:r>
              <a:rPr lang="en-US" dirty="0"/>
              <a:t>need to have </a:t>
            </a:r>
            <a:r>
              <a:rPr lang="en-US" b="1" i="1" dirty="0"/>
              <a:t>met the expectations </a:t>
            </a:r>
            <a:r>
              <a:rPr lang="en-US" dirty="0"/>
              <a:t>of the course. </a:t>
            </a:r>
            <a:endParaRPr lang="en-US" dirty="0" smtClean="0"/>
          </a:p>
          <a:p>
            <a:r>
              <a:rPr lang="en-US" b="1" i="1" dirty="0" smtClean="0"/>
              <a:t>WEMOCO </a:t>
            </a:r>
            <a:r>
              <a:rPr lang="en-US" b="1" i="1" dirty="0"/>
              <a:t>defines </a:t>
            </a:r>
            <a:r>
              <a:rPr lang="en-US" b="1" i="1" dirty="0" smtClean="0"/>
              <a:t>meeting the expectations of the course as </a:t>
            </a:r>
            <a:r>
              <a:rPr lang="en-US" b="1" i="1" dirty="0"/>
              <a:t>passing the course.</a:t>
            </a:r>
            <a:r>
              <a:rPr lang="en-US" dirty="0"/>
              <a:t> </a:t>
            </a:r>
            <a:endParaRPr lang="en-US" dirty="0" smtClean="0"/>
          </a:p>
          <a:p>
            <a:r>
              <a:rPr lang="en-US" dirty="0" smtClean="0"/>
              <a:t>District/homeschool </a:t>
            </a:r>
            <a:r>
              <a:rPr lang="en-US" dirty="0"/>
              <a:t>principal will determine whether or not the student qualifies based on the CTE </a:t>
            </a:r>
            <a:r>
              <a:rPr lang="en-US" dirty="0" smtClean="0"/>
              <a:t>grade for the course</a:t>
            </a:r>
            <a:endParaRPr lang="en-US" dirty="0"/>
          </a:p>
        </p:txBody>
      </p:sp>
    </p:spTree>
    <p:extLst>
      <p:ext uri="{BB962C8B-B14F-4D97-AF65-F5344CB8AC3E}">
        <p14:creationId xmlns:p14="http://schemas.microsoft.com/office/powerpoint/2010/main" val="2115410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C164C31C100DD4EB3D04C2D883C2FFA" ma:contentTypeVersion="0" ma:contentTypeDescription="Create a new document." ma:contentTypeScope="" ma:versionID="79424f75b9300cbdbb3e520c6a194b1a">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5025F5-B655-4D8D-8BE0-236439F81A9C}">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http://purl.org/dc/term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19A71B8-1159-4BA3-BE6A-EC048F540B2C}">
  <ds:schemaRefs>
    <ds:schemaRef ds:uri="http://schemas.microsoft.com/sharepoint/v3/contenttype/forms"/>
  </ds:schemaRefs>
</ds:datastoreItem>
</file>

<file path=customXml/itemProps3.xml><?xml version="1.0" encoding="utf-8"?>
<ds:datastoreItem xmlns:ds="http://schemas.openxmlformats.org/officeDocument/2006/customXml" ds:itemID="{BBA80587-C9C6-479B-8B52-F556D72526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333</TotalTime>
  <Words>960</Words>
  <Application>Microsoft Office PowerPoint</Application>
  <PresentationFormat>Widescreen</PresentationFormat>
  <Paragraphs>48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What Does the  NYSED Guidance on Graduation and Course Requirements  Mean for WEMOCO Students?</vt:lpstr>
      <vt:lpstr>State Guidance – CTE Pathway</vt:lpstr>
      <vt:lpstr>What Does this Mean for WEMOCO Students?</vt:lpstr>
      <vt:lpstr>State Guidance – CDOS Credential or Pathway</vt:lpstr>
      <vt:lpstr>What Does this Mean for WEMOCO Students?</vt:lpstr>
      <vt:lpstr>State Guidance – CDOS Credential or Pathway</vt:lpstr>
      <vt:lpstr>What Does this Mean for WEMOCO Students?</vt:lpstr>
      <vt:lpstr>State Guidance – CDOS Credential or Pathway</vt:lpstr>
      <vt:lpstr>What Does this Mean for WEMOCO Students?</vt:lpstr>
      <vt:lpstr>State Guidance – CTE Technical Endorsement</vt:lpstr>
      <vt:lpstr>What Does this Mean for WEMOCO Students?</vt:lpstr>
      <vt:lpstr>What Does this Mean for WEMOCO Students?</vt:lpstr>
    </vt:vector>
  </TitlesOfParts>
  <Company>Monroe 2-Orleans BOCES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the  NYSED Guidance on Graduation and Course Requirements  Mean for WEMOCO Students?</dc:title>
  <dc:creator>Paula S. Boughton</dc:creator>
  <cp:lastModifiedBy>Jill Slavny</cp:lastModifiedBy>
  <cp:revision>14</cp:revision>
  <dcterms:created xsi:type="dcterms:W3CDTF">2020-04-13T12:38:50Z</dcterms:created>
  <dcterms:modified xsi:type="dcterms:W3CDTF">2020-04-16T22:51:00Z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0x0101006C164C31C100DD4EB3D04C2D883C2FFA</vt:lpwstr>
  </property>
</Properties>
</file>