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3D21D-D080-4B9D-B108-B7C1D83D41A1}"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183879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3D21D-D080-4B9D-B108-B7C1D83D41A1}"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39403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3D21D-D080-4B9D-B108-B7C1D83D41A1}"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19697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3D21D-D080-4B9D-B108-B7C1D83D41A1}"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147469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53D21D-D080-4B9D-B108-B7C1D83D41A1}"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341117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53D21D-D080-4B9D-B108-B7C1D83D41A1}"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47677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3D21D-D080-4B9D-B108-B7C1D83D41A1}"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157928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3D21D-D080-4B9D-B108-B7C1D83D41A1}"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2626619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3D21D-D080-4B9D-B108-B7C1D83D41A1}"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230682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53D21D-D080-4B9D-B108-B7C1D83D41A1}"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234873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53D21D-D080-4B9D-B108-B7C1D83D41A1}"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382D-27A4-4E6C-B1FC-EB387D0CA839}" type="slidenum">
              <a:rPr lang="en-US" smtClean="0"/>
              <a:t>‹#›</a:t>
            </a:fld>
            <a:endParaRPr lang="en-US"/>
          </a:p>
        </p:txBody>
      </p:sp>
    </p:spTree>
    <p:extLst>
      <p:ext uri="{BB962C8B-B14F-4D97-AF65-F5344CB8AC3E}">
        <p14:creationId xmlns:p14="http://schemas.microsoft.com/office/powerpoint/2010/main" val="358112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3D21D-D080-4B9D-B108-B7C1D83D41A1}"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B382D-27A4-4E6C-B1FC-EB387D0CA839}" type="slidenum">
              <a:rPr lang="en-US" smtClean="0"/>
              <a:t>‹#›</a:t>
            </a:fld>
            <a:endParaRPr lang="en-US"/>
          </a:p>
        </p:txBody>
      </p:sp>
    </p:spTree>
    <p:extLst>
      <p:ext uri="{BB962C8B-B14F-4D97-AF65-F5344CB8AC3E}">
        <p14:creationId xmlns:p14="http://schemas.microsoft.com/office/powerpoint/2010/main" val="254640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Development Occupational Studies (CDOS)</a:t>
            </a:r>
            <a:endParaRPr lang="en-US" dirty="0"/>
          </a:p>
        </p:txBody>
      </p:sp>
      <p:sp>
        <p:nvSpPr>
          <p:cNvPr id="3" name="Subtitle 2"/>
          <p:cNvSpPr>
            <a:spLocks noGrp="1"/>
          </p:cNvSpPr>
          <p:nvPr>
            <p:ph type="subTitle" idx="1"/>
          </p:nvPr>
        </p:nvSpPr>
        <p:spPr/>
        <p:txBody>
          <a:bodyPr/>
          <a:lstStyle/>
          <a:p>
            <a:r>
              <a:rPr lang="en-US" dirty="0" smtClean="0"/>
              <a:t>Commencement-Level Standards</a:t>
            </a:r>
            <a:endParaRPr lang="en-US" dirty="0"/>
          </a:p>
        </p:txBody>
      </p:sp>
    </p:spTree>
    <p:extLst>
      <p:ext uri="{BB962C8B-B14F-4D97-AF65-F5344CB8AC3E}">
        <p14:creationId xmlns:p14="http://schemas.microsoft.com/office/powerpoint/2010/main" val="380406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1—Career Development</a:t>
            </a:r>
            <a:br>
              <a:rPr lang="en-US" dirty="0"/>
            </a:br>
            <a:r>
              <a:rPr lang="en-US" dirty="0"/>
              <a:t>Commencement</a:t>
            </a:r>
          </a:p>
        </p:txBody>
      </p:sp>
      <p:sp>
        <p:nvSpPr>
          <p:cNvPr id="3" name="Content Placeholder 2"/>
          <p:cNvSpPr>
            <a:spLocks noGrp="1"/>
          </p:cNvSpPr>
          <p:nvPr>
            <p:ph idx="1"/>
          </p:nvPr>
        </p:nvSpPr>
        <p:spPr/>
        <p:txBody>
          <a:bodyPr>
            <a:normAutofit/>
          </a:bodyPr>
          <a:lstStyle/>
          <a:p>
            <a:r>
              <a:rPr lang="en-US" dirty="0"/>
              <a:t>Students will be knowledgeable about the world of work, explore career options, and relate personal skills, aptitudes, and abilities to future career decisions</a:t>
            </a:r>
            <a:r>
              <a:rPr lang="en-US" dirty="0" smtClean="0"/>
              <a:t>.</a:t>
            </a:r>
          </a:p>
          <a:p>
            <a:r>
              <a:rPr lang="en-US" dirty="0"/>
              <a:t>1. Students will learn about the changing nature of the workplace, the value of work to society, and the connection of work to the achievement of personal goals.</a:t>
            </a:r>
          </a:p>
          <a:p>
            <a:pPr lvl="1"/>
            <a:r>
              <a:rPr lang="en-US" dirty="0"/>
              <a:t>Students: • complete the development of a career plan that would permit eventual entry into a career option of their choosing • apply decision-making skills in the selection of a career option of strong personal interest • analyze skills and abilities required in a career option and relate them to their own skills and abilities.</a:t>
            </a:r>
          </a:p>
        </p:txBody>
      </p:sp>
    </p:spTree>
    <p:extLst>
      <p:ext uri="{BB962C8B-B14F-4D97-AF65-F5344CB8AC3E}">
        <p14:creationId xmlns:p14="http://schemas.microsoft.com/office/powerpoint/2010/main" val="2748809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2—Integrated Learning</a:t>
            </a:r>
            <a:br>
              <a:rPr lang="en-US" dirty="0"/>
            </a:br>
            <a:r>
              <a:rPr lang="en-US" dirty="0"/>
              <a:t>Commencement</a:t>
            </a:r>
          </a:p>
        </p:txBody>
      </p:sp>
      <p:sp>
        <p:nvSpPr>
          <p:cNvPr id="3" name="Content Placeholder 2"/>
          <p:cNvSpPr>
            <a:spLocks noGrp="1"/>
          </p:cNvSpPr>
          <p:nvPr>
            <p:ph idx="1"/>
          </p:nvPr>
        </p:nvSpPr>
        <p:spPr/>
        <p:txBody>
          <a:bodyPr>
            <a:normAutofit fontScale="92500" lnSpcReduction="20000"/>
          </a:bodyPr>
          <a:lstStyle/>
          <a:p>
            <a:r>
              <a:rPr lang="en-US" dirty="0"/>
              <a:t>Students will demonstrate how academic knowledge and skills are applied in the workplace and other settings</a:t>
            </a:r>
            <a:r>
              <a:rPr lang="en-US" dirty="0" smtClean="0"/>
              <a:t>.</a:t>
            </a:r>
          </a:p>
          <a:p>
            <a:r>
              <a:rPr lang="en-US" dirty="0"/>
              <a:t>1. Integrated learning encourages students to use essential academic concepts, facts, and procedures in applications related to life skills and the world of work. This approach allows students to see the usefulness of the concepts that they are being asked to learn and to understand their potential application in the world of work.</a:t>
            </a:r>
          </a:p>
          <a:p>
            <a:pPr lvl="1"/>
            <a:r>
              <a:rPr lang="en-US" dirty="0"/>
              <a:t>Students: • demonstrate the integration and application of academic and occupational skills in their school learning, work, and personal lives. • use academic knowledge and skills in an occupational context, and demonstrate the application of these skills by using a variety of communication techniques (e.g., sign language, pictures, videos, reports, and technology) • research, interpret, analyze, and evaluate information and experiences as related to academic knowledge and technical skills when completing a career plan.</a:t>
            </a:r>
          </a:p>
        </p:txBody>
      </p:sp>
    </p:spTree>
    <p:extLst>
      <p:ext uri="{BB962C8B-B14F-4D97-AF65-F5344CB8AC3E}">
        <p14:creationId xmlns:p14="http://schemas.microsoft.com/office/powerpoint/2010/main" val="61305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3a—Universal Foundation Skills</a:t>
            </a:r>
            <a:br>
              <a:rPr lang="en-US" dirty="0"/>
            </a:br>
            <a:r>
              <a:rPr lang="en-US" dirty="0"/>
              <a:t>Commencement</a:t>
            </a:r>
          </a:p>
        </p:txBody>
      </p:sp>
      <p:sp>
        <p:nvSpPr>
          <p:cNvPr id="3" name="Content Placeholder 2"/>
          <p:cNvSpPr>
            <a:spLocks noGrp="1"/>
          </p:cNvSpPr>
          <p:nvPr>
            <p:ph idx="1"/>
          </p:nvPr>
        </p:nvSpPr>
        <p:spPr/>
        <p:txBody>
          <a:bodyPr>
            <a:normAutofit fontScale="92500" lnSpcReduction="10000"/>
          </a:bodyPr>
          <a:lstStyle/>
          <a:p>
            <a:r>
              <a:rPr lang="en-US" dirty="0"/>
              <a:t>Students will demonstrate mastery of the foundation skills and competencies essential for success in the workplace</a:t>
            </a:r>
            <a:r>
              <a:rPr lang="en-US" dirty="0" smtClean="0"/>
              <a:t>.</a:t>
            </a:r>
          </a:p>
          <a:p>
            <a:r>
              <a:rPr lang="en-US" dirty="0"/>
              <a:t>1. Basic skills include the ability to read, write, listen, and speak as well as perform arithmetical and mathematical functions.</a:t>
            </a:r>
          </a:p>
          <a:p>
            <a:pPr lvl="1"/>
            <a:r>
              <a:rPr lang="en-US" dirty="0" smtClean="0"/>
              <a:t>Students</a:t>
            </a:r>
            <a:r>
              <a:rPr lang="en-US" dirty="0"/>
              <a:t>: • use a combination of techniques to read or listen to complex information and analyze what they hear or read; convey information confidently and coherently in written or oral form; and analyze and solve mathematical problems requiring use of multiple computational skills</a:t>
            </a:r>
            <a:r>
              <a:rPr lang="en-US" dirty="0" smtClean="0"/>
              <a:t>.</a:t>
            </a:r>
          </a:p>
          <a:p>
            <a:r>
              <a:rPr lang="en-US" dirty="0"/>
              <a:t>2. Thinking skills lead to problem solving, experimenting, and focused observation and allow the application of knowledge to new and unfamiliar situations.</a:t>
            </a:r>
          </a:p>
          <a:p>
            <a:pPr lvl="1"/>
            <a:r>
              <a:rPr lang="en-US" dirty="0"/>
              <a:t>Students: • demonstrate the ability to organize and process information and apply skills in new ways.</a:t>
            </a:r>
          </a:p>
        </p:txBody>
      </p:sp>
    </p:spTree>
    <p:extLst>
      <p:ext uri="{BB962C8B-B14F-4D97-AF65-F5344CB8AC3E}">
        <p14:creationId xmlns:p14="http://schemas.microsoft.com/office/powerpoint/2010/main" val="80579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3a—Universal Foundation Skills</a:t>
            </a:r>
            <a:br>
              <a:rPr lang="en-US" dirty="0"/>
            </a:br>
            <a:r>
              <a:rPr lang="en-US" dirty="0"/>
              <a:t>Commencement</a:t>
            </a:r>
          </a:p>
        </p:txBody>
      </p:sp>
      <p:sp>
        <p:nvSpPr>
          <p:cNvPr id="3" name="Content Placeholder 2"/>
          <p:cNvSpPr>
            <a:spLocks noGrp="1"/>
          </p:cNvSpPr>
          <p:nvPr>
            <p:ph idx="1"/>
          </p:nvPr>
        </p:nvSpPr>
        <p:spPr/>
        <p:txBody>
          <a:bodyPr/>
          <a:lstStyle/>
          <a:p>
            <a:r>
              <a:rPr lang="en-US" dirty="0"/>
              <a:t>3. Personal qualities generally include competence in self-management and the ability to plan, organize, and take independent action.</a:t>
            </a:r>
          </a:p>
          <a:p>
            <a:pPr lvl="1"/>
            <a:r>
              <a:rPr lang="en-US" dirty="0"/>
              <a:t>Students: • demonstrate leadership skills in setting goals, monitoring progress, and improving their performance</a:t>
            </a:r>
            <a:r>
              <a:rPr lang="en-US" dirty="0" smtClean="0"/>
              <a:t>.</a:t>
            </a:r>
          </a:p>
          <a:p>
            <a:r>
              <a:rPr lang="en-US" dirty="0"/>
              <a:t>4. Positive interpersonal qualities lead to teamwork and cooperation in large and small groups in family, social, and work situations.</a:t>
            </a:r>
          </a:p>
          <a:p>
            <a:pPr lvl="1"/>
            <a:r>
              <a:rPr lang="en-US" dirty="0"/>
              <a:t>Students: • communicate effectively and help others to learn a new skill.</a:t>
            </a:r>
          </a:p>
        </p:txBody>
      </p:sp>
    </p:spTree>
    <p:extLst>
      <p:ext uri="{BB962C8B-B14F-4D97-AF65-F5344CB8AC3E}">
        <p14:creationId xmlns:p14="http://schemas.microsoft.com/office/powerpoint/2010/main" val="25642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3a—Universal Foundation Skills</a:t>
            </a:r>
            <a:br>
              <a:rPr lang="en-US" dirty="0"/>
            </a:br>
            <a:r>
              <a:rPr lang="en-US" dirty="0"/>
              <a:t>Commencement</a:t>
            </a:r>
          </a:p>
        </p:txBody>
      </p:sp>
      <p:sp>
        <p:nvSpPr>
          <p:cNvPr id="3" name="Content Placeholder 2"/>
          <p:cNvSpPr>
            <a:spLocks noGrp="1"/>
          </p:cNvSpPr>
          <p:nvPr>
            <p:ph idx="1"/>
          </p:nvPr>
        </p:nvSpPr>
        <p:spPr/>
        <p:txBody>
          <a:bodyPr/>
          <a:lstStyle/>
          <a:p>
            <a:r>
              <a:rPr lang="en-US" dirty="0"/>
              <a:t>5. Technology is the process and product of human skill and ingenuity in designing and creating things from available resources to satisfy personal and societal needs and wants.</a:t>
            </a:r>
          </a:p>
          <a:p>
            <a:pPr lvl="1"/>
            <a:r>
              <a:rPr lang="en-US" dirty="0"/>
              <a:t>Students: • apply their knowledge of technology to identify and solve problems</a:t>
            </a:r>
            <a:r>
              <a:rPr lang="en-US" dirty="0" smtClean="0"/>
              <a:t>.</a:t>
            </a:r>
          </a:p>
          <a:p>
            <a:r>
              <a:rPr lang="en-US" dirty="0"/>
              <a:t>6. Information management focuses on the ability to access and use information obtained from other people, community resources, and computer networks.</a:t>
            </a:r>
          </a:p>
          <a:p>
            <a:pPr lvl="1"/>
            <a:r>
              <a:rPr lang="en-US" dirty="0"/>
              <a:t>Students: • use technology to acquire, organize, and communicate information by entering, modifying, retrieving, and storing data. </a:t>
            </a:r>
          </a:p>
        </p:txBody>
      </p:sp>
    </p:spTree>
    <p:extLst>
      <p:ext uri="{BB962C8B-B14F-4D97-AF65-F5344CB8AC3E}">
        <p14:creationId xmlns:p14="http://schemas.microsoft.com/office/powerpoint/2010/main" val="398982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3a—Universal Foundation Skills</a:t>
            </a:r>
            <a:br>
              <a:rPr lang="en-US" dirty="0"/>
            </a:br>
            <a:r>
              <a:rPr lang="en-US" dirty="0"/>
              <a:t>Commencement</a:t>
            </a:r>
          </a:p>
        </p:txBody>
      </p:sp>
      <p:sp>
        <p:nvSpPr>
          <p:cNvPr id="3" name="Content Placeholder 2"/>
          <p:cNvSpPr>
            <a:spLocks noGrp="1"/>
          </p:cNvSpPr>
          <p:nvPr>
            <p:ph idx="1"/>
          </p:nvPr>
        </p:nvSpPr>
        <p:spPr/>
        <p:txBody>
          <a:bodyPr/>
          <a:lstStyle/>
          <a:p>
            <a:r>
              <a:rPr lang="en-US" dirty="0"/>
              <a:t>7. Using resources includes the application of financial and human factors, and the elements of time and materials to successfully carry out a planned activity.</a:t>
            </a:r>
          </a:p>
          <a:p>
            <a:pPr lvl="1"/>
            <a:r>
              <a:rPr lang="en-US" dirty="0"/>
              <a:t>Students: • allocate resources to complete a task. </a:t>
            </a:r>
            <a:endParaRPr lang="en-US" dirty="0" smtClean="0"/>
          </a:p>
          <a:p>
            <a:r>
              <a:rPr lang="en-US" dirty="0"/>
              <a:t>8. Systems skills include the understanding of and ability to work within natural and constructed systems.</a:t>
            </a:r>
          </a:p>
          <a:p>
            <a:pPr lvl="1"/>
            <a:r>
              <a:rPr lang="en-US" dirty="0"/>
              <a:t>Students: • demonstrate an understanding of how systems performance relates to the goals, resources, and functions of an organization. </a:t>
            </a:r>
          </a:p>
        </p:txBody>
      </p:sp>
    </p:spTree>
    <p:extLst>
      <p:ext uri="{BB962C8B-B14F-4D97-AF65-F5344CB8AC3E}">
        <p14:creationId xmlns:p14="http://schemas.microsoft.com/office/powerpoint/2010/main" val="139048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3b—Career Majors</a:t>
            </a:r>
            <a:br>
              <a:rPr lang="en-US" dirty="0"/>
            </a:br>
            <a:r>
              <a:rPr lang="en-US" dirty="0"/>
              <a:t>Commencement</a:t>
            </a:r>
          </a:p>
        </p:txBody>
      </p:sp>
      <p:sp>
        <p:nvSpPr>
          <p:cNvPr id="3" name="Content Placeholder 2"/>
          <p:cNvSpPr>
            <a:spLocks noGrp="1"/>
          </p:cNvSpPr>
          <p:nvPr>
            <p:ph idx="1"/>
          </p:nvPr>
        </p:nvSpPr>
        <p:spPr/>
        <p:txBody>
          <a:bodyPr/>
          <a:lstStyle/>
          <a:p>
            <a:r>
              <a:rPr lang="en-US" dirty="0" smtClean="0"/>
              <a:t>Student can demonstrate career-specific </a:t>
            </a:r>
            <a:r>
              <a:rPr lang="en-US" dirty="0"/>
              <a:t>technical knowledge/skills necessary to progress toward gainful employment, career advancement, and success in postsecondary programs</a:t>
            </a:r>
          </a:p>
        </p:txBody>
      </p:sp>
    </p:spTree>
    <p:extLst>
      <p:ext uri="{BB962C8B-B14F-4D97-AF65-F5344CB8AC3E}">
        <p14:creationId xmlns:p14="http://schemas.microsoft.com/office/powerpoint/2010/main" val="2087487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164C31C100DD4EB3D04C2D883C2FFA" ma:contentTypeVersion="0" ma:contentTypeDescription="Create a new document." ma:contentTypeScope="" ma:versionID="79424f75b9300cbdbb3e520c6a194b1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166055-AAF8-4835-98B2-F6F3C61500B2}">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0A7C642-120C-4BFE-A00F-399B882AE88D}">
  <ds:schemaRefs>
    <ds:schemaRef ds:uri="http://schemas.microsoft.com/sharepoint/v3/contenttype/forms"/>
  </ds:schemaRefs>
</ds:datastoreItem>
</file>

<file path=customXml/itemProps3.xml><?xml version="1.0" encoding="utf-8"?>
<ds:datastoreItem xmlns:ds="http://schemas.openxmlformats.org/officeDocument/2006/customXml" ds:itemID="{AAB25D03-9150-47D3-98BB-BBEDEF9A20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734</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Career Development Occupational Studies (CDOS)</vt:lpstr>
      <vt:lpstr>Standard 1—Career Development Commencement</vt:lpstr>
      <vt:lpstr>Standard 2—Integrated Learning Commencement</vt:lpstr>
      <vt:lpstr>Standard 3a—Universal Foundation Skills Commencement</vt:lpstr>
      <vt:lpstr>Standard 3a—Universal Foundation Skills Commencement</vt:lpstr>
      <vt:lpstr>Standard 3a—Universal Foundation Skills Commencement</vt:lpstr>
      <vt:lpstr>Standard 3a—Universal Foundation Skills Commencement</vt:lpstr>
      <vt:lpstr>Standard 3b—Career Majors Commencement</vt:lpstr>
    </vt:vector>
  </TitlesOfParts>
  <Company>Monroe 2-Orleans BOCES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Occupational Studies (CDOS)</dc:title>
  <dc:creator>Shawna Gareau-Kurtz</dc:creator>
  <cp:lastModifiedBy>Jill Slavny</cp:lastModifiedBy>
  <cp:revision>1</cp:revision>
  <dcterms:created xsi:type="dcterms:W3CDTF">2020-04-14T12:35:09Z</dcterms:created>
  <dcterms:modified xsi:type="dcterms:W3CDTF">2020-04-16T22:52:49Z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0x0101006C164C31C100DD4EB3D04C2D883C2FFA</vt:lpwstr>
  </property>
  <property fmtid="{D5CDD505-2E9C-101B-9397-08002B2CF9AE}" pid="3" name="IsMyDocuments">
    <vt:bool>true</vt:bool>
  </property>
</Properties>
</file>