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lacial Indifference" panose="020B0604020202020204" charset="0"/>
      <p:regular r:id="rId21"/>
    </p:embeddedFont>
    <p:embeddedFont>
      <p:font typeface="Glacial Indifference Bold" panose="020B0604020202020204" charset="0"/>
      <p:regular r:id="rId22"/>
    </p:embeddedFont>
    <p:embeddedFont>
      <p:font typeface="Quattrocento" panose="02020502030000000404" pitchFamily="18" charset="0"/>
      <p:regular r:id="rId23"/>
      <p:bold r:id="rId24"/>
    </p:embeddedFont>
    <p:embeddedFont>
      <p:font typeface="Quattrocento Bold" panose="020208020300000004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resa Alampi-Cortez" userId="d5497eab-5a1a-41c8-9187-1e6e9a40116c" providerId="ADAL" clId="{74CC8FB7-93FF-4217-A13B-247DF05B269B}"/>
    <pc:docChg chg="modSld">
      <pc:chgData name="Theresa Alampi-Cortez" userId="d5497eab-5a1a-41c8-9187-1e6e9a40116c" providerId="ADAL" clId="{74CC8FB7-93FF-4217-A13B-247DF05B269B}" dt="2023-08-08T16:28:35.679" v="26" actId="20577"/>
      <pc:docMkLst>
        <pc:docMk/>
      </pc:docMkLst>
      <pc:sldChg chg="modSp mod">
        <pc:chgData name="Theresa Alampi-Cortez" userId="d5497eab-5a1a-41c8-9187-1e6e9a40116c" providerId="ADAL" clId="{74CC8FB7-93FF-4217-A13B-247DF05B269B}" dt="2023-08-08T16:27:23.327" v="20" actId="20577"/>
        <pc:sldMkLst>
          <pc:docMk/>
          <pc:sldMk cId="0" sldId="264"/>
        </pc:sldMkLst>
        <pc:spChg chg="mod">
          <ac:chgData name="Theresa Alampi-Cortez" userId="d5497eab-5a1a-41c8-9187-1e6e9a40116c" providerId="ADAL" clId="{74CC8FB7-93FF-4217-A13B-247DF05B269B}" dt="2023-08-08T16:27:23.327" v="20" actId="20577"/>
          <ac:spMkLst>
            <pc:docMk/>
            <pc:sldMk cId="0" sldId="264"/>
            <ac:spMk id="8" creationId="{00000000-0000-0000-0000-000000000000}"/>
          </ac:spMkLst>
        </pc:spChg>
      </pc:sldChg>
      <pc:sldChg chg="modSp mod">
        <pc:chgData name="Theresa Alampi-Cortez" userId="d5497eab-5a1a-41c8-9187-1e6e9a40116c" providerId="ADAL" clId="{74CC8FB7-93FF-4217-A13B-247DF05B269B}" dt="2023-08-08T16:28:35.679" v="26" actId="20577"/>
        <pc:sldMkLst>
          <pc:docMk/>
          <pc:sldMk cId="0" sldId="270"/>
        </pc:sldMkLst>
        <pc:spChg chg="mod">
          <ac:chgData name="Theresa Alampi-Cortez" userId="d5497eab-5a1a-41c8-9187-1e6e9a40116c" providerId="ADAL" clId="{74CC8FB7-93FF-4217-A13B-247DF05B269B}" dt="2023-08-08T16:28:35.679" v="26" actId="20577"/>
          <ac:spMkLst>
            <pc:docMk/>
            <pc:sldMk cId="0" sldId="270"/>
            <ac:spMk id="10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04" b="-34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673779" y="3301094"/>
            <a:ext cx="7943497" cy="940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7"/>
              </a:lnSpc>
            </a:pPr>
            <a:r>
              <a:rPr lang="en-US" sz="6639" spc="411">
                <a:solidFill>
                  <a:srgbClr val="000000"/>
                </a:solidFill>
                <a:latin typeface="Quattrocento"/>
              </a:rPr>
              <a:t>Welcome 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34240" y="4867299"/>
            <a:ext cx="9422574" cy="2786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2"/>
              </a:lnSpc>
            </a:pPr>
            <a:r>
              <a:rPr lang="en-US" sz="9034" spc="560">
                <a:solidFill>
                  <a:srgbClr val="000000"/>
                </a:solidFill>
                <a:latin typeface="Quattrocento Bold"/>
              </a:rPr>
              <a:t>FAMILY</a:t>
            </a:r>
          </a:p>
          <a:p>
            <a:pPr algn="ctr">
              <a:lnSpc>
                <a:spcPts val="11022"/>
              </a:lnSpc>
            </a:pPr>
            <a:r>
              <a:rPr lang="en-US" sz="9034" spc="560">
                <a:solidFill>
                  <a:srgbClr val="000000"/>
                </a:solidFill>
                <a:latin typeface="Quattrocento Bold"/>
              </a:rPr>
              <a:t>ORIENTATION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21211" y="5251523"/>
            <a:ext cx="5192231" cy="3686545"/>
          </a:xfrm>
          <a:custGeom>
            <a:avLst/>
            <a:gdLst/>
            <a:ahLst/>
            <a:cxnLst/>
            <a:rect l="l" t="t" r="r" b="b"/>
            <a:pathLst>
              <a:path w="5192231" h="3686545">
                <a:moveTo>
                  <a:pt x="0" y="0"/>
                </a:moveTo>
                <a:lnTo>
                  <a:pt x="5192231" y="0"/>
                </a:lnTo>
                <a:lnTo>
                  <a:pt x="5192231" y="3686545"/>
                </a:lnTo>
                <a:lnTo>
                  <a:pt x="0" y="3686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88" t="-9042" r="-41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87412" y="1988728"/>
            <a:ext cx="3005056" cy="3648019"/>
          </a:xfrm>
          <a:custGeom>
            <a:avLst/>
            <a:gdLst/>
            <a:ahLst/>
            <a:cxnLst/>
            <a:rect l="l" t="t" r="r" b="b"/>
            <a:pathLst>
              <a:path w="3005056" h="3648019">
                <a:moveTo>
                  <a:pt x="0" y="0"/>
                </a:moveTo>
                <a:lnTo>
                  <a:pt x="3005055" y="0"/>
                </a:lnTo>
                <a:lnTo>
                  <a:pt x="3005055" y="3648019"/>
                </a:lnTo>
                <a:lnTo>
                  <a:pt x="0" y="3648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136" t="-27565" r="-7115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99987" y="5963627"/>
            <a:ext cx="3188805" cy="3999606"/>
          </a:xfrm>
          <a:custGeom>
            <a:avLst/>
            <a:gdLst/>
            <a:ahLst/>
            <a:cxnLst/>
            <a:rect l="l" t="t" r="r" b="b"/>
            <a:pathLst>
              <a:path w="3188805" h="3999606">
                <a:moveTo>
                  <a:pt x="0" y="0"/>
                </a:moveTo>
                <a:lnTo>
                  <a:pt x="3188805" y="0"/>
                </a:lnTo>
                <a:lnTo>
                  <a:pt x="3188805" y="3999605"/>
                </a:lnTo>
                <a:lnTo>
                  <a:pt x="0" y="39996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111" t="-21603" r="-6167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2829" y="566178"/>
            <a:ext cx="17940612" cy="102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5"/>
              </a:lnSpc>
            </a:pPr>
            <a:r>
              <a:rPr lang="en-US" sz="4799" spc="297">
                <a:solidFill>
                  <a:srgbClr val="000000"/>
                </a:solidFill>
                <a:latin typeface="Quattrocento Bold"/>
              </a:rPr>
              <a:t>CAREER AND TECHNICAL STUDENT ORGANIZATIONS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9561" y="3339230"/>
            <a:ext cx="8114436" cy="127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73"/>
              </a:lnSpc>
            </a:pPr>
            <a:r>
              <a:rPr lang="en-US" sz="4562" spc="282">
                <a:solidFill>
                  <a:srgbClr val="000000"/>
                </a:solidFill>
                <a:latin typeface="Glacial Indifference Bold"/>
              </a:rPr>
              <a:t>National Technical Honors Society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9561" y="4727652"/>
            <a:ext cx="7972434" cy="139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1536" lvl="1" indent="-290768">
              <a:lnSpc>
                <a:spcPts val="3744"/>
              </a:lnSpc>
              <a:buFont typeface="Arial"/>
              <a:buChar char="•"/>
            </a:pPr>
            <a:r>
              <a:rPr lang="en-US" sz="2693" spc="166">
                <a:solidFill>
                  <a:srgbClr val="000000"/>
                </a:solidFill>
                <a:latin typeface="Glacial Indifference"/>
              </a:rPr>
              <a:t>Leadership opportunities </a:t>
            </a:r>
          </a:p>
          <a:p>
            <a:pPr marL="581536" lvl="1" indent="-290768">
              <a:lnSpc>
                <a:spcPts val="3744"/>
              </a:lnSpc>
              <a:buFont typeface="Arial"/>
              <a:buChar char="•"/>
            </a:pPr>
            <a:r>
              <a:rPr lang="en-US" sz="2693" spc="166">
                <a:solidFill>
                  <a:srgbClr val="000000"/>
                </a:solidFill>
                <a:latin typeface="Glacial Indifference"/>
              </a:rPr>
              <a:t>Scholarship opportunities</a:t>
            </a:r>
          </a:p>
          <a:p>
            <a:pPr marL="581536" lvl="1" indent="-290768">
              <a:lnSpc>
                <a:spcPts val="3744"/>
              </a:lnSpc>
              <a:buFont typeface="Arial"/>
              <a:buChar char="•"/>
            </a:pPr>
            <a:r>
              <a:rPr lang="en-US" sz="2693" spc="166">
                <a:solidFill>
                  <a:srgbClr val="000000"/>
                </a:solidFill>
                <a:latin typeface="Glacial Indifference"/>
              </a:rPr>
              <a:t>Community service projects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1562" y="6527440"/>
            <a:ext cx="7972434" cy="1133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5"/>
              </a:lnSpc>
              <a:spcBef>
                <a:spcPct val="0"/>
              </a:spcBef>
            </a:pPr>
            <a:r>
              <a:rPr lang="en-US" sz="2693" spc="166">
                <a:solidFill>
                  <a:srgbClr val="000000"/>
                </a:solidFill>
                <a:latin typeface="Glacial Indifference"/>
              </a:rPr>
              <a:t>***Students who meet criteria and complete application process are inducted their senior year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94554" y="1859586"/>
            <a:ext cx="5131670" cy="3408284"/>
          </a:xfrm>
          <a:custGeom>
            <a:avLst/>
            <a:gdLst/>
            <a:ahLst/>
            <a:cxnLst/>
            <a:rect l="l" t="t" r="r" b="b"/>
            <a:pathLst>
              <a:path w="5131670" h="3408284">
                <a:moveTo>
                  <a:pt x="0" y="0"/>
                </a:moveTo>
                <a:lnTo>
                  <a:pt x="5131670" y="0"/>
                </a:lnTo>
                <a:lnTo>
                  <a:pt x="5131670" y="3408284"/>
                </a:lnTo>
                <a:lnTo>
                  <a:pt x="0" y="3408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" b="-1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2686" y="4752051"/>
            <a:ext cx="3361096" cy="4115628"/>
          </a:xfrm>
          <a:custGeom>
            <a:avLst/>
            <a:gdLst/>
            <a:ahLst/>
            <a:cxnLst/>
            <a:rect l="l" t="t" r="r" b="b"/>
            <a:pathLst>
              <a:path w="3361096" h="4115628">
                <a:moveTo>
                  <a:pt x="0" y="0"/>
                </a:moveTo>
                <a:lnTo>
                  <a:pt x="3361096" y="0"/>
                </a:lnTo>
                <a:lnTo>
                  <a:pt x="3361096" y="4115628"/>
                </a:lnTo>
                <a:lnTo>
                  <a:pt x="0" y="4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4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19778" y="6356000"/>
            <a:ext cx="4784039" cy="3189359"/>
          </a:xfrm>
          <a:custGeom>
            <a:avLst/>
            <a:gdLst/>
            <a:ahLst/>
            <a:cxnLst/>
            <a:rect l="l" t="t" r="r" b="b"/>
            <a:pathLst>
              <a:path w="4784039" h="3189359">
                <a:moveTo>
                  <a:pt x="0" y="0"/>
                </a:moveTo>
                <a:lnTo>
                  <a:pt x="4784039" y="0"/>
                </a:lnTo>
                <a:lnTo>
                  <a:pt x="4784039" y="3189359"/>
                </a:lnTo>
                <a:lnTo>
                  <a:pt x="0" y="3189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42" t="-28505" r="-6388" b="-3199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878" y="145160"/>
            <a:ext cx="17940612" cy="102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5"/>
              </a:lnSpc>
            </a:pPr>
            <a:r>
              <a:rPr lang="en-US" sz="4799" spc="297">
                <a:solidFill>
                  <a:srgbClr val="000000"/>
                </a:solidFill>
                <a:latin typeface="Quattrocento Bold"/>
              </a:rPr>
              <a:t>CAREER AND TECHNICAL STUDENT ORGANIZATIONS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57119" y="3745775"/>
            <a:ext cx="8987501" cy="71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08"/>
              </a:lnSpc>
            </a:pPr>
            <a:r>
              <a:rPr lang="en-US" sz="5053" spc="313">
                <a:solidFill>
                  <a:srgbClr val="000000"/>
                </a:solidFill>
                <a:latin typeface="Glacial Indifference Bold"/>
              </a:rPr>
              <a:t>Future Farmers of America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91947" y="4397036"/>
            <a:ext cx="8517844" cy="2415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88"/>
              </a:lnSpc>
            </a:pPr>
            <a:endParaRPr/>
          </a:p>
          <a:p>
            <a:pPr marL="599730" lvl="1" indent="-299865">
              <a:lnSpc>
                <a:spcPts val="3888"/>
              </a:lnSpc>
              <a:buFont typeface="Arial"/>
              <a:buChar char="•"/>
            </a:pPr>
            <a:r>
              <a:rPr lang="en-US" sz="2777" spc="172">
                <a:solidFill>
                  <a:srgbClr val="000000"/>
                </a:solidFill>
                <a:latin typeface="Glacial Indifference"/>
              </a:rPr>
              <a:t>The premier youth organization preparing members for leadership and careers in the Science, Business and Technology of agriculture.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57037" y="3349957"/>
            <a:ext cx="4736195" cy="6189100"/>
          </a:xfrm>
          <a:custGeom>
            <a:avLst/>
            <a:gdLst/>
            <a:ahLst/>
            <a:cxnLst/>
            <a:rect l="l" t="t" r="r" b="b"/>
            <a:pathLst>
              <a:path w="4736195" h="6189100">
                <a:moveTo>
                  <a:pt x="0" y="0"/>
                </a:moveTo>
                <a:lnTo>
                  <a:pt x="4736196" y="0"/>
                </a:lnTo>
                <a:lnTo>
                  <a:pt x="4736196" y="6189101"/>
                </a:lnTo>
                <a:lnTo>
                  <a:pt x="0" y="6189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9737" t="-71513" r="-57433" b="-15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34431" y="145774"/>
            <a:ext cx="14028439" cy="161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1"/>
              </a:lnSpc>
            </a:pPr>
            <a:r>
              <a:rPr lang="en-US" sz="7599" spc="471">
                <a:solidFill>
                  <a:srgbClr val="000000"/>
                </a:solidFill>
                <a:latin typeface="Quattrocento Bold"/>
              </a:rPr>
              <a:t>STUDENT AMBASSADORS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24844" y="1799721"/>
            <a:ext cx="14038313" cy="103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1"/>
              </a:lnSpc>
            </a:pPr>
            <a:r>
              <a:rPr lang="en-US" sz="2993" spc="185">
                <a:solidFill>
                  <a:srgbClr val="000000"/>
                </a:solidFill>
                <a:latin typeface="Glacial Indifference"/>
              </a:rPr>
              <a:t>A leadership opportunity for students to represent and promote WEMOCO to prospective students and people throughout the community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84880" y="4521309"/>
            <a:ext cx="5695653" cy="341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2"/>
              </a:lnSpc>
            </a:pPr>
            <a:r>
              <a:rPr lang="en-US" sz="3293" spc="204">
                <a:solidFill>
                  <a:srgbClr val="000000"/>
                </a:solidFill>
                <a:latin typeface="Glacial Indifference"/>
              </a:rPr>
              <a:t>Provide tours</a:t>
            </a:r>
          </a:p>
          <a:p>
            <a:pPr algn="ctr">
              <a:lnSpc>
                <a:spcPts val="4512"/>
              </a:lnSpc>
            </a:pPr>
            <a:r>
              <a:rPr lang="en-US" sz="3293" spc="204">
                <a:solidFill>
                  <a:srgbClr val="000000"/>
                </a:solidFill>
                <a:latin typeface="Glacial Indifference"/>
              </a:rPr>
              <a:t> </a:t>
            </a:r>
          </a:p>
          <a:p>
            <a:pPr algn="ctr">
              <a:lnSpc>
                <a:spcPts val="4512"/>
              </a:lnSpc>
            </a:pPr>
            <a:r>
              <a:rPr lang="en-US" sz="3293" spc="204">
                <a:solidFill>
                  <a:srgbClr val="000000"/>
                </a:solidFill>
                <a:latin typeface="Glacial Indifference"/>
              </a:rPr>
              <a:t>Greet and direct visitors</a:t>
            </a:r>
          </a:p>
          <a:p>
            <a:pPr algn="ctr">
              <a:lnSpc>
                <a:spcPts val="4512"/>
              </a:lnSpc>
            </a:pPr>
            <a:endParaRPr lang="en-US" sz="3293" spc="204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4512"/>
              </a:lnSpc>
            </a:pPr>
            <a:r>
              <a:rPr lang="en-US" sz="3293" spc="204">
                <a:solidFill>
                  <a:srgbClr val="000000"/>
                </a:solidFill>
                <a:latin typeface="Glacial Indifference"/>
              </a:rPr>
              <a:t>Assist with other roles at WEMOCO events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 rot="-94021">
            <a:off x="3207971" y="3136787"/>
            <a:ext cx="4903673" cy="6316303"/>
          </a:xfrm>
          <a:custGeom>
            <a:avLst/>
            <a:gdLst/>
            <a:ahLst/>
            <a:cxnLst/>
            <a:rect l="l" t="t" r="r" b="b"/>
            <a:pathLst>
              <a:path w="4903673" h="6316303">
                <a:moveTo>
                  <a:pt x="169248" y="0"/>
                </a:moveTo>
                <a:lnTo>
                  <a:pt x="4903673" y="129517"/>
                </a:lnTo>
                <a:lnTo>
                  <a:pt x="4734424" y="6316302"/>
                </a:lnTo>
                <a:lnTo>
                  <a:pt x="0" y="6186785"/>
                </a:lnTo>
                <a:lnTo>
                  <a:pt x="169248" y="0"/>
                </a:lnTo>
                <a:close/>
              </a:path>
            </a:pathLst>
          </a:custGeom>
          <a:blipFill>
            <a:blip r:embed="rId3"/>
            <a:stretch>
              <a:fillRect l="-58210" t="-15743" r="-65503" b="-4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91710" y="399578"/>
            <a:ext cx="11632507" cy="1708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2"/>
              </a:lnSpc>
            </a:pPr>
            <a:r>
              <a:rPr lang="en-US" sz="8061" spc="499">
                <a:solidFill>
                  <a:srgbClr val="000000"/>
                </a:solidFill>
                <a:latin typeface="Quattrocento Bold"/>
              </a:rPr>
              <a:t>SCHOLARSHIPS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29103" y="4709302"/>
            <a:ext cx="7075017" cy="322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3193" spc="197">
                <a:solidFill>
                  <a:srgbClr val="000000"/>
                </a:solidFill>
                <a:latin typeface="Glacial Indifference"/>
              </a:rPr>
              <a:t>Local scholarships</a:t>
            </a:r>
          </a:p>
          <a:p>
            <a:pPr algn="ctr">
              <a:lnSpc>
                <a:spcPts val="3161"/>
              </a:lnSpc>
            </a:pPr>
            <a:endParaRPr lang="en-US" sz="3193" spc="197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161"/>
              </a:lnSpc>
            </a:pPr>
            <a:r>
              <a:rPr lang="en-US" sz="3193" spc="197">
                <a:solidFill>
                  <a:srgbClr val="000000"/>
                </a:solidFill>
                <a:latin typeface="Glacial Indifference"/>
              </a:rPr>
              <a:t>BOCES 2 specific</a:t>
            </a:r>
          </a:p>
          <a:p>
            <a:pPr algn="ctr">
              <a:lnSpc>
                <a:spcPts val="3161"/>
              </a:lnSpc>
            </a:pPr>
            <a:endParaRPr lang="en-US" sz="3193" spc="197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161"/>
              </a:lnSpc>
            </a:pPr>
            <a:r>
              <a:rPr lang="en-US" sz="3193" spc="197">
                <a:solidFill>
                  <a:srgbClr val="000000"/>
                </a:solidFill>
                <a:latin typeface="Glacial Indifference"/>
              </a:rPr>
              <a:t>CTE specific scholarships</a:t>
            </a:r>
          </a:p>
          <a:p>
            <a:pPr algn="ctr">
              <a:lnSpc>
                <a:spcPts val="3161"/>
              </a:lnSpc>
            </a:pPr>
            <a:endParaRPr lang="en-US" sz="3193" spc="197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161"/>
              </a:lnSpc>
            </a:pPr>
            <a:r>
              <a:rPr lang="en-US" sz="3193" spc="197">
                <a:solidFill>
                  <a:srgbClr val="000000"/>
                </a:solidFill>
                <a:latin typeface="Glacial Indifference"/>
              </a:rPr>
              <a:t>Career and Technical Student Organization related scholarships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40410" y="2183415"/>
            <a:ext cx="8607179" cy="51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7"/>
              </a:lnSpc>
            </a:pPr>
            <a:r>
              <a:rPr lang="en-US" sz="3937" spc="244">
                <a:solidFill>
                  <a:srgbClr val="000000"/>
                </a:solidFill>
                <a:latin typeface="Glacial Indifference"/>
              </a:rPr>
              <a:t>Monroe2boces.org/Scholarships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513754" y="4348934"/>
          <a:ext cx="15260492" cy="3076575"/>
        </p:xfrm>
        <a:graphic>
          <a:graphicData uri="http://schemas.openxmlformats.org/drawingml/2006/table">
            <a:tbl>
              <a:tblPr/>
              <a:tblGrid>
                <a:gridCol w="763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0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5525">
                <a:tc>
                  <a:txBody>
                    <a:bodyPr/>
                    <a:lstStyle/>
                    <a:p>
                      <a:pPr algn="ctr">
                        <a:lnSpc>
                          <a:spcPts val="3950"/>
                        </a:lnSpc>
                        <a:defRPr/>
                      </a:pPr>
                      <a:r>
                        <a:rPr lang="en-US" sz="2821">
                          <a:solidFill>
                            <a:srgbClr val="000000"/>
                          </a:solidFill>
                          <a:latin typeface="Glacial Indifference"/>
                        </a:rPr>
                        <a:t>CTE Parent Portal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0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0"/>
                        </a:lnSpc>
                        <a:defRPr/>
                      </a:pPr>
                      <a:r>
                        <a:rPr lang="en-US" sz="2821">
                          <a:solidFill>
                            <a:srgbClr val="000000"/>
                          </a:solidFill>
                          <a:latin typeface="Glacial Indifference"/>
                        </a:rPr>
                        <a:t>Monroe2boces.org/CTEParentPortal.aspx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algn="ctr">
                        <a:lnSpc>
                          <a:spcPts val="3950"/>
                        </a:lnSpc>
                        <a:defRPr/>
                      </a:pPr>
                      <a:r>
                        <a:rPr lang="en-US" sz="2821">
                          <a:solidFill>
                            <a:srgbClr val="000000"/>
                          </a:solidFill>
                          <a:latin typeface="Glacial Indifference"/>
                        </a:rPr>
                        <a:t>CTE Website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0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0"/>
                        </a:lnSpc>
                        <a:defRPr/>
                      </a:pPr>
                      <a:r>
                        <a:rPr lang="en-US" sz="2821">
                          <a:solidFill>
                            <a:srgbClr val="000000"/>
                          </a:solidFill>
                          <a:latin typeface="Glacial Indifference"/>
                        </a:rPr>
                        <a:t>Monroe2boces.org/CTE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algn="ctr">
                        <a:lnSpc>
                          <a:spcPts val="3950"/>
                        </a:lnSpc>
                        <a:defRPr/>
                      </a:pPr>
                      <a:r>
                        <a:rPr lang="en-US" sz="2821">
                          <a:solidFill>
                            <a:srgbClr val="000000"/>
                          </a:solidFill>
                          <a:latin typeface="Glacial Indifference"/>
                        </a:rPr>
                        <a:t>Advanced CTE Website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0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0"/>
                        </a:lnSpc>
                        <a:defRPr/>
                      </a:pPr>
                      <a:r>
                        <a:rPr lang="en-US" sz="2821">
                          <a:solidFill>
                            <a:srgbClr val="000000"/>
                          </a:solidFill>
                          <a:latin typeface="Glacial Indifference"/>
                        </a:rPr>
                        <a:t>Careertech.org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700" y="2092126"/>
            <a:ext cx="16230600" cy="186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15"/>
              </a:lnSpc>
            </a:pPr>
            <a:r>
              <a:rPr lang="en-US" sz="8799" spc="545">
                <a:solidFill>
                  <a:srgbClr val="000000"/>
                </a:solidFill>
                <a:latin typeface="Quattrocento Bold"/>
              </a:rPr>
              <a:t>RESOURCES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537" y="0"/>
            <a:ext cx="18288000" cy="4666178"/>
          </a:xfrm>
          <a:custGeom>
            <a:avLst/>
            <a:gdLst/>
            <a:ahLst/>
            <a:cxnLst/>
            <a:rect l="l" t="t" r="r" b="b"/>
            <a:pathLst>
              <a:path w="18288000" h="4666178">
                <a:moveTo>
                  <a:pt x="0" y="0"/>
                </a:moveTo>
                <a:lnTo>
                  <a:pt x="18288000" y="0"/>
                </a:lnTo>
                <a:lnTo>
                  <a:pt x="18288000" y="4666178"/>
                </a:lnTo>
                <a:lnTo>
                  <a:pt x="0" y="466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759" b="-9976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5284348"/>
            <a:ext cx="16230600" cy="128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5999" spc="371">
                <a:solidFill>
                  <a:srgbClr val="000000"/>
                </a:solidFill>
                <a:latin typeface="Quattrocento Bold"/>
              </a:rPr>
              <a:t>CTE ADMINISTRATION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64044" y="7034803"/>
            <a:ext cx="4949845" cy="2001710"/>
            <a:chOff x="0" y="0"/>
            <a:chExt cx="6599794" cy="2668947"/>
          </a:xfrm>
        </p:grpSpPr>
        <p:sp>
          <p:nvSpPr>
            <p:cNvPr id="6" name="TextBox 6"/>
            <p:cNvSpPr txBox="1"/>
            <p:nvPr/>
          </p:nvSpPr>
          <p:spPr>
            <a:xfrm>
              <a:off x="0" y="-133350"/>
              <a:ext cx="6599794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1"/>
                </a:lnSpc>
              </a:pPr>
              <a:r>
                <a:rPr lang="en-US" sz="3271" spc="245">
                  <a:solidFill>
                    <a:srgbClr val="000000"/>
                  </a:solidFill>
                  <a:latin typeface="Quattrocento Bold"/>
                </a:rPr>
                <a:t>Tony Britt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89664"/>
              <a:ext cx="6599794" cy="1879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9"/>
                </a:lnSpc>
              </a:pPr>
              <a:r>
                <a:rPr lang="en-US" sz="2408" spc="180">
                  <a:solidFill>
                    <a:srgbClr val="000000"/>
                  </a:solidFill>
                  <a:latin typeface="Glacial Indifference"/>
                </a:rPr>
                <a:t>Assistant Principal</a:t>
              </a:r>
            </a:p>
            <a:p>
              <a:pPr algn="ctr">
                <a:lnSpc>
                  <a:spcPts val="3829"/>
                </a:lnSpc>
              </a:pPr>
              <a:r>
                <a:rPr lang="en-US" sz="2408" spc="180">
                  <a:solidFill>
                    <a:srgbClr val="000000"/>
                  </a:solidFill>
                  <a:latin typeface="Glacial Indifference"/>
                </a:rPr>
                <a:t>(585) 352-2480</a:t>
              </a:r>
            </a:p>
            <a:p>
              <a:pPr algn="ctr">
                <a:lnSpc>
                  <a:spcPts val="3829"/>
                </a:lnSpc>
              </a:pPr>
              <a:r>
                <a:rPr lang="en-US" sz="2408" spc="180">
                  <a:solidFill>
                    <a:srgbClr val="000000"/>
                  </a:solidFill>
                  <a:latin typeface="Glacial Indifference"/>
                </a:rPr>
                <a:t>Tbritt@monroe2boces.org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57540" y="7047355"/>
            <a:ext cx="4961177" cy="1976606"/>
            <a:chOff x="0" y="0"/>
            <a:chExt cx="6614903" cy="2635474"/>
          </a:xfrm>
        </p:grpSpPr>
        <p:sp>
          <p:nvSpPr>
            <p:cNvPr id="9" name="TextBox 9"/>
            <p:cNvSpPr txBox="1"/>
            <p:nvPr/>
          </p:nvSpPr>
          <p:spPr>
            <a:xfrm>
              <a:off x="0" y="-114300"/>
              <a:ext cx="6614903" cy="73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5"/>
                </a:lnSpc>
              </a:pPr>
              <a:r>
                <a:rPr lang="en-US" sz="3078" spc="230">
                  <a:solidFill>
                    <a:srgbClr val="000000"/>
                  </a:solidFill>
                  <a:latin typeface="Quattrocento Bold"/>
                </a:rPr>
                <a:t>Theresa Alampi-Cortez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52106"/>
              <a:ext cx="6614903" cy="1883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38"/>
                </a:lnSpc>
              </a:pPr>
              <a:r>
                <a:rPr lang="en-US" sz="2414" spc="181" dirty="0">
                  <a:solidFill>
                    <a:srgbClr val="000000"/>
                  </a:solidFill>
                  <a:latin typeface="Glacial Indifference"/>
                </a:rPr>
                <a:t>Assistant Principal</a:t>
              </a:r>
            </a:p>
            <a:p>
              <a:pPr algn="ctr">
                <a:lnSpc>
                  <a:spcPts val="3838"/>
                </a:lnSpc>
              </a:pPr>
              <a:r>
                <a:rPr lang="en-US" sz="2414" spc="181" dirty="0">
                  <a:solidFill>
                    <a:srgbClr val="000000"/>
                  </a:solidFill>
                  <a:latin typeface="Glacial Indifference"/>
                </a:rPr>
                <a:t>(585) 352-2675</a:t>
              </a:r>
            </a:p>
            <a:p>
              <a:pPr algn="ctr">
                <a:lnSpc>
                  <a:spcPts val="3838"/>
                </a:lnSpc>
              </a:pPr>
              <a:r>
                <a:rPr lang="en-US" sz="2414" spc="181" dirty="0">
                  <a:solidFill>
                    <a:srgbClr val="000000"/>
                  </a:solidFill>
                  <a:latin typeface="Glacial Indifference"/>
                </a:rPr>
                <a:t>Tcortez@monroe2boces.org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074110" y="7039375"/>
            <a:ext cx="4949845" cy="2001710"/>
            <a:chOff x="0" y="0"/>
            <a:chExt cx="6599794" cy="266894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33350"/>
              <a:ext cx="6599794" cy="79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1"/>
                </a:lnSpc>
              </a:pPr>
              <a:r>
                <a:rPr lang="en-US" sz="3271" spc="245">
                  <a:solidFill>
                    <a:srgbClr val="000000"/>
                  </a:solidFill>
                  <a:latin typeface="Quattrocento Bold"/>
                </a:rPr>
                <a:t>David Thering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89664"/>
              <a:ext cx="6599794" cy="1879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9"/>
                </a:lnSpc>
              </a:pPr>
              <a:r>
                <a:rPr lang="en-US" sz="2408" spc="180">
                  <a:solidFill>
                    <a:srgbClr val="000000"/>
                  </a:solidFill>
                  <a:latin typeface="Glacial Indifference"/>
                </a:rPr>
                <a:t>Assistant Principal</a:t>
              </a:r>
            </a:p>
            <a:p>
              <a:pPr algn="ctr">
                <a:lnSpc>
                  <a:spcPts val="3829"/>
                </a:lnSpc>
              </a:pPr>
              <a:r>
                <a:rPr lang="en-US" sz="2408" spc="180">
                  <a:solidFill>
                    <a:srgbClr val="000000"/>
                  </a:solidFill>
                  <a:latin typeface="Glacial Indifference"/>
                </a:rPr>
                <a:t>(585) 352-2717</a:t>
              </a:r>
            </a:p>
            <a:p>
              <a:pPr algn="ctr">
                <a:lnSpc>
                  <a:spcPts val="3829"/>
                </a:lnSpc>
              </a:pPr>
              <a:r>
                <a:rPr lang="en-US" sz="2408" spc="180">
                  <a:solidFill>
                    <a:srgbClr val="000000"/>
                  </a:solidFill>
                  <a:latin typeface="Glacial Indifference"/>
                </a:rPr>
                <a:t>Dthering@monroe2boces.org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83827" y="-930739"/>
            <a:ext cx="3936437" cy="5904655"/>
          </a:xfrm>
          <a:custGeom>
            <a:avLst/>
            <a:gdLst/>
            <a:ahLst/>
            <a:cxnLst/>
            <a:rect l="l" t="t" r="r" b="b"/>
            <a:pathLst>
              <a:path w="3936437" h="5904655">
                <a:moveTo>
                  <a:pt x="0" y="0"/>
                </a:moveTo>
                <a:lnTo>
                  <a:pt x="3936437" y="0"/>
                </a:lnTo>
                <a:lnTo>
                  <a:pt x="3936437" y="5904655"/>
                </a:lnTo>
                <a:lnTo>
                  <a:pt x="0" y="5904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06" r="-29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56199" y="3273912"/>
            <a:ext cx="4221733" cy="5893409"/>
          </a:xfrm>
          <a:custGeom>
            <a:avLst/>
            <a:gdLst/>
            <a:ahLst/>
            <a:cxnLst/>
            <a:rect l="l" t="t" r="r" b="b"/>
            <a:pathLst>
              <a:path w="4221733" h="5893409">
                <a:moveTo>
                  <a:pt x="0" y="0"/>
                </a:moveTo>
                <a:lnTo>
                  <a:pt x="4221733" y="0"/>
                </a:lnTo>
                <a:lnTo>
                  <a:pt x="4221733" y="5893409"/>
                </a:lnTo>
                <a:lnTo>
                  <a:pt x="0" y="5893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35" t="-6702" r="-7141" b="-544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43713" y="5388871"/>
            <a:ext cx="4345555" cy="5081001"/>
          </a:xfrm>
          <a:custGeom>
            <a:avLst/>
            <a:gdLst/>
            <a:ahLst/>
            <a:cxnLst/>
            <a:rect l="l" t="t" r="r" b="b"/>
            <a:pathLst>
              <a:path w="4345555" h="5081001">
                <a:moveTo>
                  <a:pt x="0" y="0"/>
                </a:moveTo>
                <a:lnTo>
                  <a:pt x="4345555" y="0"/>
                </a:lnTo>
                <a:lnTo>
                  <a:pt x="4345555" y="5081001"/>
                </a:lnTo>
                <a:lnTo>
                  <a:pt x="0" y="50810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919" t="-8404" r="-516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87671" y="7018510"/>
            <a:ext cx="1246726" cy="1246726"/>
          </a:xfrm>
          <a:custGeom>
            <a:avLst/>
            <a:gdLst/>
            <a:ahLst/>
            <a:cxnLst/>
            <a:rect l="l" t="t" r="r" b="b"/>
            <a:pathLst>
              <a:path w="1246726" h="1246726">
                <a:moveTo>
                  <a:pt x="0" y="0"/>
                </a:moveTo>
                <a:lnTo>
                  <a:pt x="1246726" y="0"/>
                </a:lnTo>
                <a:lnTo>
                  <a:pt x="1246726" y="1246726"/>
                </a:lnTo>
                <a:lnTo>
                  <a:pt x="0" y="12467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17866" y="7055726"/>
            <a:ext cx="1589550" cy="1172293"/>
          </a:xfrm>
          <a:custGeom>
            <a:avLst/>
            <a:gdLst/>
            <a:ahLst/>
            <a:cxnLst/>
            <a:rect l="l" t="t" r="r" b="b"/>
            <a:pathLst>
              <a:path w="1589550" h="1172293">
                <a:moveTo>
                  <a:pt x="0" y="0"/>
                </a:moveTo>
                <a:lnTo>
                  <a:pt x="1589551" y="0"/>
                </a:lnTo>
                <a:lnTo>
                  <a:pt x="1589551" y="1172293"/>
                </a:lnTo>
                <a:lnTo>
                  <a:pt x="0" y="11722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90886" y="7083278"/>
            <a:ext cx="1396488" cy="1117190"/>
          </a:xfrm>
          <a:custGeom>
            <a:avLst/>
            <a:gdLst/>
            <a:ahLst/>
            <a:cxnLst/>
            <a:rect l="l" t="t" r="r" b="b"/>
            <a:pathLst>
              <a:path w="1396488" h="1117190">
                <a:moveTo>
                  <a:pt x="0" y="0"/>
                </a:moveTo>
                <a:lnTo>
                  <a:pt x="1396487" y="0"/>
                </a:lnTo>
                <a:lnTo>
                  <a:pt x="1396487" y="1117190"/>
                </a:lnTo>
                <a:lnTo>
                  <a:pt x="0" y="11171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43475" y="4159559"/>
            <a:ext cx="9091309" cy="230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6760" lvl="1" indent="-418380">
              <a:lnSpc>
                <a:spcPts val="6162"/>
              </a:lnSpc>
              <a:buFont typeface="Arial"/>
              <a:buChar char="•"/>
            </a:pPr>
            <a:r>
              <a:rPr lang="en-US" sz="3875" spc="290">
                <a:solidFill>
                  <a:srgbClr val="000000"/>
                </a:solidFill>
                <a:latin typeface="Glacial Indifference"/>
              </a:rPr>
              <a:t>Technical</a:t>
            </a:r>
          </a:p>
          <a:p>
            <a:pPr marL="836760" lvl="1" indent="-418380">
              <a:lnSpc>
                <a:spcPts val="6162"/>
              </a:lnSpc>
              <a:buFont typeface="Arial"/>
              <a:buChar char="•"/>
            </a:pPr>
            <a:r>
              <a:rPr lang="en-US" sz="3875" spc="290">
                <a:solidFill>
                  <a:srgbClr val="000000"/>
                </a:solidFill>
                <a:latin typeface="Glacial Indifference"/>
              </a:rPr>
              <a:t>Academic</a:t>
            </a:r>
          </a:p>
          <a:p>
            <a:pPr marL="836760" lvl="1" indent="-418380">
              <a:lnSpc>
                <a:spcPts val="6162"/>
              </a:lnSpc>
              <a:buFont typeface="Arial"/>
              <a:buChar char="•"/>
            </a:pPr>
            <a:r>
              <a:rPr lang="en-US" sz="3875" spc="290">
                <a:solidFill>
                  <a:srgbClr val="000000"/>
                </a:solidFill>
                <a:latin typeface="Glacial Indifference"/>
              </a:rPr>
              <a:t>Career Readiness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8413" y="1608610"/>
            <a:ext cx="9091309" cy="216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96"/>
              </a:lnSpc>
            </a:pPr>
            <a:r>
              <a:rPr lang="en-US" sz="6348" spc="393">
                <a:solidFill>
                  <a:srgbClr val="000000"/>
                </a:solidFill>
                <a:latin typeface="Quattrocento Bold"/>
              </a:rPr>
              <a:t>CTE KNOWLEDGE &amp; SKILLS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 rot="-670153">
            <a:off x="-68890" y="6690816"/>
            <a:ext cx="4103156" cy="2725180"/>
          </a:xfrm>
          <a:custGeom>
            <a:avLst/>
            <a:gdLst/>
            <a:ahLst/>
            <a:cxnLst/>
            <a:rect l="l" t="t" r="r" b="b"/>
            <a:pathLst>
              <a:path w="4103156" h="2725180">
                <a:moveTo>
                  <a:pt x="0" y="0"/>
                </a:moveTo>
                <a:lnTo>
                  <a:pt x="4103156" y="0"/>
                </a:lnTo>
                <a:lnTo>
                  <a:pt x="4103156" y="2725180"/>
                </a:lnTo>
                <a:lnTo>
                  <a:pt x="0" y="2725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71" r="-8071"/>
            </a:stretch>
          </a:blipFill>
        </p:spPr>
      </p:sp>
      <p:sp>
        <p:nvSpPr>
          <p:cNvPr id="4" name="Freeform 4"/>
          <p:cNvSpPr/>
          <p:nvPr/>
        </p:nvSpPr>
        <p:spPr>
          <a:xfrm rot="803871">
            <a:off x="3675553" y="6725111"/>
            <a:ext cx="2638963" cy="3231384"/>
          </a:xfrm>
          <a:custGeom>
            <a:avLst/>
            <a:gdLst/>
            <a:ahLst/>
            <a:cxnLst/>
            <a:rect l="l" t="t" r="r" b="b"/>
            <a:pathLst>
              <a:path w="2638963" h="3231384">
                <a:moveTo>
                  <a:pt x="0" y="0"/>
                </a:moveTo>
                <a:lnTo>
                  <a:pt x="2638963" y="0"/>
                </a:lnTo>
                <a:lnTo>
                  <a:pt x="2638963" y="3231384"/>
                </a:lnTo>
                <a:lnTo>
                  <a:pt x="0" y="3231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724" t="-17486" r="-7762"/>
            </a:stretch>
          </a:blipFill>
        </p:spPr>
      </p:sp>
      <p:sp>
        <p:nvSpPr>
          <p:cNvPr id="5" name="Freeform 5"/>
          <p:cNvSpPr/>
          <p:nvPr/>
        </p:nvSpPr>
        <p:spPr>
          <a:xfrm rot="-554967">
            <a:off x="6097773" y="7157184"/>
            <a:ext cx="3792260" cy="2528173"/>
          </a:xfrm>
          <a:custGeom>
            <a:avLst/>
            <a:gdLst/>
            <a:ahLst/>
            <a:cxnLst/>
            <a:rect l="l" t="t" r="r" b="b"/>
            <a:pathLst>
              <a:path w="3792260" h="2528173">
                <a:moveTo>
                  <a:pt x="0" y="0"/>
                </a:moveTo>
                <a:lnTo>
                  <a:pt x="3792260" y="0"/>
                </a:lnTo>
                <a:lnTo>
                  <a:pt x="3792260" y="2528173"/>
                </a:lnTo>
                <a:lnTo>
                  <a:pt x="0" y="2528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908" t="-16908"/>
            </a:stretch>
          </a:blipFill>
        </p:spPr>
      </p:sp>
      <p:sp>
        <p:nvSpPr>
          <p:cNvPr id="6" name="Freeform 6"/>
          <p:cNvSpPr/>
          <p:nvPr/>
        </p:nvSpPr>
        <p:spPr>
          <a:xfrm rot="-729168">
            <a:off x="12345907" y="7208619"/>
            <a:ext cx="3490330" cy="2465045"/>
          </a:xfrm>
          <a:custGeom>
            <a:avLst/>
            <a:gdLst/>
            <a:ahLst/>
            <a:cxnLst/>
            <a:rect l="l" t="t" r="r" b="b"/>
            <a:pathLst>
              <a:path w="3490330" h="2465045">
                <a:moveTo>
                  <a:pt x="0" y="0"/>
                </a:moveTo>
                <a:lnTo>
                  <a:pt x="3490330" y="0"/>
                </a:lnTo>
                <a:lnTo>
                  <a:pt x="3490330" y="2465045"/>
                </a:lnTo>
                <a:lnTo>
                  <a:pt x="0" y="2465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72" t="-7648" r="-7648" b="-6972"/>
            </a:stretch>
          </a:blipFill>
        </p:spPr>
      </p:sp>
      <p:sp>
        <p:nvSpPr>
          <p:cNvPr id="7" name="Freeform 7"/>
          <p:cNvSpPr/>
          <p:nvPr/>
        </p:nvSpPr>
        <p:spPr>
          <a:xfrm rot="740392">
            <a:off x="15690331" y="6771116"/>
            <a:ext cx="2586059" cy="3139373"/>
          </a:xfrm>
          <a:custGeom>
            <a:avLst/>
            <a:gdLst/>
            <a:ahLst/>
            <a:cxnLst/>
            <a:rect l="l" t="t" r="r" b="b"/>
            <a:pathLst>
              <a:path w="2586059" h="3139373">
                <a:moveTo>
                  <a:pt x="0" y="0"/>
                </a:moveTo>
                <a:lnTo>
                  <a:pt x="2586059" y="0"/>
                </a:lnTo>
                <a:lnTo>
                  <a:pt x="2586059" y="3139373"/>
                </a:lnTo>
                <a:lnTo>
                  <a:pt x="0" y="31393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958" t="-17958" r="-12214" b="-12214"/>
            </a:stretch>
          </a:blipFill>
        </p:spPr>
      </p:sp>
      <p:sp>
        <p:nvSpPr>
          <p:cNvPr id="8" name="Freeform 8"/>
          <p:cNvSpPr/>
          <p:nvPr/>
        </p:nvSpPr>
        <p:spPr>
          <a:xfrm rot="483686">
            <a:off x="9721147" y="6652796"/>
            <a:ext cx="2783874" cy="3536949"/>
          </a:xfrm>
          <a:custGeom>
            <a:avLst/>
            <a:gdLst/>
            <a:ahLst/>
            <a:cxnLst/>
            <a:rect l="l" t="t" r="r" b="b"/>
            <a:pathLst>
              <a:path w="2783874" h="3536949">
                <a:moveTo>
                  <a:pt x="0" y="0"/>
                </a:moveTo>
                <a:lnTo>
                  <a:pt x="2783874" y="0"/>
                </a:lnTo>
                <a:lnTo>
                  <a:pt x="2783874" y="3536949"/>
                </a:lnTo>
                <a:lnTo>
                  <a:pt x="0" y="35369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75963" y="575078"/>
            <a:ext cx="8536075" cy="102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5"/>
              </a:lnSpc>
            </a:pPr>
            <a:r>
              <a:rPr lang="en-US" sz="4799" spc="297">
                <a:solidFill>
                  <a:srgbClr val="000000"/>
                </a:solidFill>
                <a:latin typeface="Quattrocento Bold"/>
              </a:rPr>
              <a:t>BUILDING EXPECTATIONS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00316" y="2012091"/>
            <a:ext cx="6652049" cy="52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6"/>
              </a:lnSpc>
            </a:pPr>
            <a:r>
              <a:rPr lang="en-US" sz="3740" spc="231">
                <a:solidFill>
                  <a:srgbClr val="000000"/>
                </a:solidFill>
                <a:latin typeface="Glacial Indifference"/>
              </a:rPr>
              <a:t>Safety first means...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00316" y="3785884"/>
            <a:ext cx="6535639" cy="935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6"/>
              </a:lnSpc>
              <a:spcBef>
                <a:spcPct val="0"/>
              </a:spcBef>
            </a:pPr>
            <a:r>
              <a:rPr lang="en-US" sz="2208" spc="136">
                <a:solidFill>
                  <a:srgbClr val="000000"/>
                </a:solidFill>
                <a:latin typeface="Glacial Indifference"/>
              </a:rPr>
              <a:t>Students are expected to wear appropriate personal protective equipment (PPE) and/or uniform for their industry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00316" y="5025991"/>
            <a:ext cx="6535639" cy="935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6"/>
              </a:lnSpc>
              <a:spcBef>
                <a:spcPct val="0"/>
              </a:spcBef>
            </a:pPr>
            <a:r>
              <a:rPr lang="en-US" sz="2208" spc="136">
                <a:solidFill>
                  <a:srgbClr val="000000"/>
                </a:solidFill>
                <a:latin typeface="Glacial Indifference"/>
              </a:rPr>
              <a:t>Equipment, Chemicals, and other supplies in our programs are dangerous if/when used inappropriately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52045" y="2055722"/>
            <a:ext cx="6535639" cy="935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6"/>
              </a:lnSpc>
              <a:spcBef>
                <a:spcPct val="0"/>
              </a:spcBef>
            </a:pPr>
            <a:r>
              <a:rPr lang="en-US" sz="2208" spc="136" dirty="0">
                <a:solidFill>
                  <a:srgbClr val="000000"/>
                </a:solidFill>
                <a:latin typeface="Glacial Indifference"/>
              </a:rPr>
              <a:t>Being under the influence of any substance is dangerous when working with equipment, chemicals and other supplies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52045" y="3295829"/>
            <a:ext cx="6535639" cy="630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6"/>
              </a:lnSpc>
              <a:spcBef>
                <a:spcPct val="0"/>
              </a:spcBef>
            </a:pPr>
            <a:r>
              <a:rPr lang="en-US" sz="2208" spc="136" dirty="0">
                <a:solidFill>
                  <a:srgbClr val="000000"/>
                </a:solidFill>
                <a:latin typeface="Glacial Indifference"/>
              </a:rPr>
              <a:t>Distractions of electronic devices, horseplay, etc...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52045" y="4233621"/>
            <a:ext cx="6535639" cy="326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6"/>
              </a:lnSpc>
              <a:spcBef>
                <a:spcPct val="0"/>
              </a:spcBef>
            </a:pPr>
            <a:r>
              <a:rPr lang="en-US" sz="2208" spc="136">
                <a:solidFill>
                  <a:srgbClr val="000000"/>
                </a:solidFill>
                <a:latin typeface="Glacial Indifference"/>
              </a:rPr>
              <a:t>Cybersafety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52045" y="4869098"/>
            <a:ext cx="6535639" cy="326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6"/>
              </a:lnSpc>
              <a:spcBef>
                <a:spcPct val="0"/>
              </a:spcBef>
            </a:pPr>
            <a:r>
              <a:rPr lang="en-US" sz="2208" spc="136">
                <a:solidFill>
                  <a:srgbClr val="000000"/>
                </a:solidFill>
                <a:latin typeface="Glacial Indifference"/>
              </a:rPr>
              <a:t>Transportation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52045" y="5496705"/>
            <a:ext cx="6535639" cy="326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6"/>
              </a:lnSpc>
              <a:spcBef>
                <a:spcPct val="0"/>
              </a:spcBef>
            </a:pPr>
            <a:r>
              <a:rPr lang="en-US" sz="2208" spc="136">
                <a:solidFill>
                  <a:srgbClr val="000000"/>
                </a:solidFill>
                <a:latin typeface="Glacial Indifference"/>
              </a:rPr>
              <a:t>Weapons/look alike weapons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00316" y="2848091"/>
            <a:ext cx="6535639" cy="630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6"/>
              </a:lnSpc>
              <a:spcBef>
                <a:spcPct val="0"/>
              </a:spcBef>
            </a:pPr>
            <a:r>
              <a:rPr lang="en-US" sz="2208" spc="136">
                <a:solidFill>
                  <a:srgbClr val="000000"/>
                </a:solidFill>
                <a:latin typeface="Glacial Indifference"/>
              </a:rPr>
              <a:t>On arrival, students report directly to their program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15825" y="1211507"/>
            <a:ext cx="5430367" cy="7802858"/>
          </a:xfrm>
          <a:custGeom>
            <a:avLst/>
            <a:gdLst/>
            <a:ahLst/>
            <a:cxnLst/>
            <a:rect l="l" t="t" r="r" b="b"/>
            <a:pathLst>
              <a:path w="5430367" h="7802858">
                <a:moveTo>
                  <a:pt x="0" y="0"/>
                </a:moveTo>
                <a:lnTo>
                  <a:pt x="5430368" y="0"/>
                </a:lnTo>
                <a:lnTo>
                  <a:pt x="5430368" y="7802858"/>
                </a:lnTo>
                <a:lnTo>
                  <a:pt x="0" y="7802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01" r="-59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41807" y="1256309"/>
            <a:ext cx="8339476" cy="11811242"/>
            <a:chOff x="0" y="0"/>
            <a:chExt cx="11119302" cy="15748323"/>
          </a:xfrm>
        </p:grpSpPr>
        <p:sp>
          <p:nvSpPr>
            <p:cNvPr id="5" name="TextBox 5"/>
            <p:cNvSpPr txBox="1"/>
            <p:nvPr/>
          </p:nvSpPr>
          <p:spPr>
            <a:xfrm>
              <a:off x="0" y="-304800"/>
              <a:ext cx="11119302" cy="1316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99"/>
                </a:lnSpc>
              </a:pPr>
              <a:r>
                <a:rPr lang="en-US" sz="4999" spc="309">
                  <a:solidFill>
                    <a:srgbClr val="000000"/>
                  </a:solidFill>
                  <a:latin typeface="Quattrocento Bold"/>
                </a:rPr>
                <a:t>STUDENT ATTENDANCE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34529" y="2465867"/>
              <a:ext cx="9450244" cy="8026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0"/>
                </a:lnSpc>
              </a:pPr>
              <a:r>
                <a:rPr lang="en-US" sz="2917" spc="180">
                  <a:solidFill>
                    <a:srgbClr val="000000"/>
                  </a:solidFill>
                  <a:latin typeface="Glacial Indifference"/>
                </a:rPr>
                <a:t>Attendance is critical to a student's success</a:t>
              </a:r>
            </a:p>
            <a:p>
              <a:pPr algn="ctr">
                <a:lnSpc>
                  <a:spcPts val="3180"/>
                </a:lnSpc>
              </a:pPr>
              <a:endParaRPr lang="en-US" sz="2917" spc="180">
                <a:solidFill>
                  <a:srgbClr val="000000"/>
                </a:solidFill>
                <a:latin typeface="Glacial Indifference"/>
              </a:endParaRPr>
            </a:p>
            <a:p>
              <a:pPr algn="ctr">
                <a:lnSpc>
                  <a:spcPts val="3180"/>
                </a:lnSpc>
              </a:pPr>
              <a:r>
                <a:rPr lang="en-US" sz="2917" spc="180">
                  <a:solidFill>
                    <a:srgbClr val="000000"/>
                  </a:solidFill>
                  <a:latin typeface="Glacial Indifference"/>
                </a:rPr>
                <a:t>It is difficult to make up performance activities and assessments </a:t>
              </a:r>
            </a:p>
            <a:p>
              <a:pPr algn="ctr">
                <a:lnSpc>
                  <a:spcPts val="3180"/>
                </a:lnSpc>
              </a:pPr>
              <a:endParaRPr lang="en-US" sz="2917" spc="180">
                <a:solidFill>
                  <a:srgbClr val="000000"/>
                </a:solidFill>
                <a:latin typeface="Glacial Indifference"/>
              </a:endParaRPr>
            </a:p>
            <a:p>
              <a:pPr algn="ctr">
                <a:lnSpc>
                  <a:spcPts val="3180"/>
                </a:lnSpc>
              </a:pPr>
              <a:r>
                <a:rPr lang="en-US" sz="2917" spc="180">
                  <a:solidFill>
                    <a:srgbClr val="000000"/>
                  </a:solidFill>
                  <a:latin typeface="Glacial Indifference"/>
                </a:rPr>
                <a:t>Parents must call/email attendance offices at the BOTH home school and WEMOCO</a:t>
              </a:r>
            </a:p>
            <a:p>
              <a:pPr algn="ctr">
                <a:lnSpc>
                  <a:spcPts val="3180"/>
                </a:lnSpc>
              </a:pPr>
              <a:endParaRPr lang="en-US" sz="2917" spc="180">
                <a:solidFill>
                  <a:srgbClr val="000000"/>
                </a:solidFill>
                <a:latin typeface="Glacial Indifference"/>
              </a:endParaRPr>
            </a:p>
            <a:p>
              <a:pPr algn="ctr">
                <a:lnSpc>
                  <a:spcPts val="3180"/>
                </a:lnSpc>
              </a:pPr>
              <a:r>
                <a:rPr lang="en-US" sz="2917" spc="180">
                  <a:solidFill>
                    <a:srgbClr val="000000"/>
                  </a:solidFill>
                  <a:latin typeface="Glacial Indifference"/>
                </a:rPr>
                <a:t>Email: CTEattendance@monroe2boces.org</a:t>
              </a:r>
            </a:p>
            <a:p>
              <a:pPr algn="ctr">
                <a:lnSpc>
                  <a:spcPts val="3180"/>
                </a:lnSpc>
              </a:pPr>
              <a:endParaRPr lang="en-US" sz="2917" spc="180">
                <a:solidFill>
                  <a:srgbClr val="000000"/>
                </a:solidFill>
                <a:latin typeface="Glacial Indifference"/>
              </a:endParaRPr>
            </a:p>
            <a:p>
              <a:pPr algn="ctr">
                <a:lnSpc>
                  <a:spcPts val="3180"/>
                </a:lnSpc>
              </a:pPr>
              <a:r>
                <a:rPr lang="en-US" sz="2917" spc="180">
                  <a:solidFill>
                    <a:srgbClr val="000000"/>
                  </a:solidFill>
                  <a:latin typeface="Glacial Indifference"/>
                </a:rPr>
                <a:t>Phone:</a:t>
              </a:r>
            </a:p>
            <a:p>
              <a:pPr marL="0" lvl="0" indent="0" algn="ctr">
                <a:lnSpc>
                  <a:spcPts val="3180"/>
                </a:lnSpc>
              </a:pPr>
              <a:r>
                <a:rPr lang="en-US" sz="2917" spc="180">
                  <a:solidFill>
                    <a:srgbClr val="000000"/>
                  </a:solidFill>
                  <a:latin typeface="Glacial Indifference"/>
                </a:rPr>
                <a:t>(585) 352-2477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34529" y="15179629"/>
              <a:ext cx="9450244" cy="5686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194696" y="5641061"/>
            <a:ext cx="1374748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440227" y="1116180"/>
            <a:ext cx="7256424" cy="150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1"/>
              </a:lnSpc>
            </a:pPr>
            <a:r>
              <a:rPr lang="en-US" sz="7099" spc="440">
                <a:solidFill>
                  <a:srgbClr val="000000"/>
                </a:solidFill>
                <a:latin typeface="Quattrocento Bold"/>
              </a:rPr>
              <a:t>CTE SCHEDULE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3322742" y="5194173"/>
            <a:ext cx="0" cy="8937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6761266" y="5263846"/>
            <a:ext cx="10390" cy="83376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V="1">
            <a:off x="11129016" y="5314469"/>
            <a:ext cx="10390" cy="77374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V="1">
            <a:off x="14794364" y="5314469"/>
            <a:ext cx="10390" cy="77348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527900" y="6431668"/>
            <a:ext cx="3568903" cy="66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3490" spc="261">
                <a:solidFill>
                  <a:srgbClr val="000000"/>
                </a:solidFill>
                <a:latin typeface="Glacial Indifference"/>
              </a:rPr>
              <a:t>7:50 a.m.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49759" y="6431668"/>
            <a:ext cx="3568903" cy="66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3490" spc="261">
                <a:solidFill>
                  <a:srgbClr val="000000"/>
                </a:solidFill>
                <a:latin typeface="Glacial Indifference"/>
              </a:rPr>
              <a:t>12:00 p.m.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97594" y="6441193"/>
            <a:ext cx="3568903" cy="66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3490" spc="261">
                <a:solidFill>
                  <a:srgbClr val="000000"/>
                </a:solidFill>
                <a:latin typeface="Glacial Indifference"/>
              </a:rPr>
              <a:t>10:15 a.m.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91197" y="6431668"/>
            <a:ext cx="3568903" cy="66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3490" spc="261">
                <a:solidFill>
                  <a:srgbClr val="000000"/>
                </a:solidFill>
                <a:latin typeface="Glacial Indifference"/>
              </a:rPr>
              <a:t>2:25 p.m.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75812" y="3940816"/>
            <a:ext cx="3332384" cy="137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3490" spc="261">
                <a:solidFill>
                  <a:srgbClr val="000000"/>
                </a:solidFill>
                <a:latin typeface="Glacial Indifference"/>
              </a:rPr>
              <a:t>A.M. Session</a:t>
            </a:r>
          </a:p>
          <a:p>
            <a:pPr algn="ctr">
              <a:lnSpc>
                <a:spcPts val="5550"/>
              </a:lnSpc>
            </a:pPr>
            <a:r>
              <a:rPr lang="en-US" sz="3490" spc="261">
                <a:solidFill>
                  <a:srgbClr val="000000"/>
                </a:solidFill>
                <a:latin typeface="Glacial Indifference"/>
              </a:rPr>
              <a:t>Seniors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82434" y="3940816"/>
            <a:ext cx="3568903" cy="137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3490" spc="261">
                <a:solidFill>
                  <a:srgbClr val="000000"/>
                </a:solidFill>
                <a:latin typeface="Glacial Indifference"/>
              </a:rPr>
              <a:t>P.M. Session</a:t>
            </a:r>
          </a:p>
          <a:p>
            <a:pPr algn="ctr">
              <a:lnSpc>
                <a:spcPts val="5550"/>
              </a:lnSpc>
            </a:pPr>
            <a:r>
              <a:rPr lang="en-US" sz="3490" spc="261">
                <a:solidFill>
                  <a:srgbClr val="000000"/>
                </a:solidFill>
                <a:latin typeface="Glacial Indifference"/>
              </a:rPr>
              <a:t>Juniors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TextBox 3"/>
          <p:cNvSpPr txBox="1"/>
          <p:nvPr/>
        </p:nvSpPr>
        <p:spPr>
          <a:xfrm rot="-5400000">
            <a:off x="-6805900" y="3594154"/>
            <a:ext cx="16230600" cy="3098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68"/>
              </a:lnSpc>
            </a:pPr>
            <a:r>
              <a:rPr lang="en-US" sz="14598" spc="905">
                <a:solidFill>
                  <a:srgbClr val="000000"/>
                </a:solidFill>
                <a:latin typeface="Quattrocento Bold"/>
              </a:rPr>
              <a:t>GRADING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911381" y="882793"/>
            <a:ext cx="13093671" cy="7276729"/>
            <a:chOff x="0" y="38100"/>
            <a:chExt cx="17458228" cy="9702306"/>
          </a:xfrm>
        </p:grpSpPr>
        <p:sp>
          <p:nvSpPr>
            <p:cNvPr id="5" name="TextBox 5"/>
            <p:cNvSpPr txBox="1"/>
            <p:nvPr/>
          </p:nvSpPr>
          <p:spPr>
            <a:xfrm>
              <a:off x="2516201" y="39700"/>
              <a:ext cx="2612468" cy="814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87"/>
                </a:lnSpc>
              </a:pPr>
              <a:r>
                <a:rPr lang="en-US" sz="4208" spc="260">
                  <a:solidFill>
                    <a:srgbClr val="000000"/>
                  </a:solidFill>
                  <a:latin typeface="Glacial Indifference Bold"/>
                </a:rPr>
                <a:t>Theory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31871" y="749600"/>
              <a:ext cx="5781127" cy="658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8"/>
                </a:lnSpc>
              </a:pPr>
              <a:r>
                <a:rPr lang="en-US" sz="2716" spc="203">
                  <a:solidFill>
                    <a:srgbClr val="000000"/>
                  </a:solidFill>
                  <a:latin typeface="Glacial Indifference"/>
                </a:rPr>
                <a:t>50% of a student's grade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88128" y="2381291"/>
              <a:ext cx="6268613" cy="1382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6385" lvl="1" indent="-293193" algn="ctr">
                <a:lnSpc>
                  <a:spcPts val="4318"/>
                </a:lnSpc>
                <a:buFont typeface="Arial"/>
                <a:buChar char="•"/>
              </a:pPr>
              <a:r>
                <a:rPr lang="en-US" sz="2716" spc="203">
                  <a:solidFill>
                    <a:srgbClr val="000000"/>
                  </a:solidFill>
                  <a:latin typeface="Glacial Indifference"/>
                </a:rPr>
                <a:t>Knowledge Activities</a:t>
              </a:r>
            </a:p>
            <a:p>
              <a:pPr marL="586385" lvl="1" indent="-293193" algn="ctr">
                <a:lnSpc>
                  <a:spcPts val="4318"/>
                </a:lnSpc>
                <a:buFont typeface="Arial"/>
                <a:buChar char="•"/>
              </a:pPr>
              <a:r>
                <a:rPr lang="en-US" sz="2716" spc="203">
                  <a:solidFill>
                    <a:srgbClr val="000000"/>
                  </a:solidFill>
                  <a:latin typeface="Glacial Indifference"/>
                </a:rPr>
                <a:t>Knowledge Assessments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446485"/>
              <a:ext cx="7644869" cy="2106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6385" lvl="1" indent="-293193" algn="ctr">
                <a:lnSpc>
                  <a:spcPts val="4318"/>
                </a:lnSpc>
                <a:buFont typeface="Arial"/>
                <a:buChar char="•"/>
              </a:pPr>
              <a:r>
                <a:rPr lang="en-US" sz="2716" spc="203">
                  <a:solidFill>
                    <a:srgbClr val="000000"/>
                  </a:solidFill>
                  <a:latin typeface="Glacial Indifference"/>
                </a:rPr>
                <a:t>All programs have integrated academics (literacy, math and/or science)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54822" y="6691084"/>
              <a:ext cx="7135225" cy="2830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6385" lvl="1" indent="-293193" algn="ctr">
                <a:lnSpc>
                  <a:spcPts val="4318"/>
                </a:lnSpc>
                <a:buFont typeface="Arial"/>
                <a:buChar char="•"/>
              </a:pPr>
              <a:r>
                <a:rPr lang="en-US" sz="2716" spc="203">
                  <a:solidFill>
                    <a:srgbClr val="000000"/>
                  </a:solidFill>
                  <a:latin typeface="Glacial Indifference"/>
                </a:rPr>
                <a:t>Students receive 1/2 credit (54 hours) of Career and Financial Management in every program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861363" y="38100"/>
              <a:ext cx="1371594" cy="814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587"/>
                </a:lnSpc>
              </a:pPr>
              <a:r>
                <a:rPr lang="en-US" sz="4208" spc="260">
                  <a:solidFill>
                    <a:srgbClr val="000000"/>
                  </a:solidFill>
                  <a:latin typeface="Glacial Indifference Bold"/>
                </a:rPr>
                <a:t>Lab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667675" y="738063"/>
              <a:ext cx="5758969" cy="658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18"/>
                </a:lnSpc>
              </a:pPr>
              <a:r>
                <a:rPr lang="en-US" sz="2716" spc="203">
                  <a:solidFill>
                    <a:srgbClr val="000000"/>
                  </a:solidFill>
                  <a:latin typeface="Glacial Indifference"/>
                </a:rPr>
                <a:t>50% of a student's grade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313627" y="2369017"/>
              <a:ext cx="7412157" cy="1402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86385" lvl="1" indent="-293193" algn="ctr">
                <a:lnSpc>
                  <a:spcPts val="4318"/>
                </a:lnSpc>
                <a:buFont typeface="Arial"/>
                <a:buChar char="•"/>
              </a:pPr>
              <a:r>
                <a:rPr lang="en-US" sz="2716" spc="203" dirty="0">
                  <a:solidFill>
                    <a:srgbClr val="000000"/>
                  </a:solidFill>
                  <a:latin typeface="Glacial Indifference"/>
                </a:rPr>
                <a:t>Performance Activities</a:t>
              </a:r>
            </a:p>
            <a:p>
              <a:pPr marL="586385" lvl="1" indent="-293193" algn="ctr">
                <a:lnSpc>
                  <a:spcPts val="4318"/>
                </a:lnSpc>
                <a:buFont typeface="Arial"/>
                <a:buChar char="•"/>
              </a:pPr>
              <a:r>
                <a:rPr lang="en-US" sz="2716" spc="203" dirty="0">
                  <a:solidFill>
                    <a:srgbClr val="000000"/>
                  </a:solidFill>
                  <a:latin typeface="Glacial Indifference"/>
                </a:rPr>
                <a:t>Performance Assessments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636091" y="4028847"/>
              <a:ext cx="7822137" cy="4278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6385" lvl="1" indent="-293193" algn="ctr">
                <a:lnSpc>
                  <a:spcPts val="4318"/>
                </a:lnSpc>
                <a:buFont typeface="Arial"/>
                <a:buChar char="•"/>
              </a:pPr>
              <a:r>
                <a:rPr lang="en-US" sz="2716" spc="203">
                  <a:solidFill>
                    <a:srgbClr val="000000"/>
                  </a:solidFill>
                  <a:latin typeface="Glacial Indifference"/>
                </a:rPr>
                <a:t>Some programs have clinicals embedded. These are NOT optional and students work with live patients/clients (Dental Assisting, Nurse Assisting, Cosmetology)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755972" y="8357671"/>
              <a:ext cx="7582375" cy="1382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6385" lvl="1" indent="-293193" algn="ctr">
                <a:lnSpc>
                  <a:spcPts val="4318"/>
                </a:lnSpc>
                <a:buFont typeface="Arial"/>
                <a:buChar char="•"/>
              </a:pPr>
              <a:r>
                <a:rPr lang="en-US" sz="2716" spc="203">
                  <a:solidFill>
                    <a:srgbClr val="000000"/>
                  </a:solidFill>
                  <a:latin typeface="Glacial Indifference"/>
                </a:rPr>
                <a:t>All programs have "live work" for customers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169429" y="8654822"/>
            <a:ext cx="12577575" cy="106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2716" spc="203">
                <a:solidFill>
                  <a:srgbClr val="000000"/>
                </a:solidFill>
                <a:latin typeface="Glacial Indifference"/>
              </a:rPr>
              <a:t>CTE Parent Portal : https://monroe2boces.az1.qualtrics.com/jfe/form/SV_1NOYjsjJAEtbf7f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5295" y="2087399"/>
            <a:ext cx="6229410" cy="6579075"/>
          </a:xfrm>
          <a:custGeom>
            <a:avLst/>
            <a:gdLst/>
            <a:ahLst/>
            <a:cxnLst/>
            <a:rect l="l" t="t" r="r" b="b"/>
            <a:pathLst>
              <a:path w="6229410" h="6579075">
                <a:moveTo>
                  <a:pt x="0" y="0"/>
                </a:moveTo>
                <a:lnTo>
                  <a:pt x="6229411" y="0"/>
                </a:lnTo>
                <a:lnTo>
                  <a:pt x="6229411" y="6579075"/>
                </a:lnTo>
                <a:lnTo>
                  <a:pt x="0" y="6579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018655" y="1432405"/>
            <a:ext cx="9511605" cy="107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1"/>
              </a:lnSpc>
            </a:pPr>
            <a:r>
              <a:rPr lang="en-US" sz="5099" spc="316" dirty="0">
                <a:solidFill>
                  <a:srgbClr val="000000"/>
                </a:solidFill>
                <a:latin typeface="Quattrocento Bold"/>
              </a:rPr>
              <a:t>TECHNICAL ENDORSEMENT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89617" y="3969432"/>
            <a:ext cx="8969683" cy="122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3"/>
              </a:lnSpc>
            </a:pPr>
            <a:r>
              <a:rPr lang="en-US" sz="3121" spc="234" dirty="0">
                <a:solidFill>
                  <a:srgbClr val="000000"/>
                </a:solidFill>
                <a:latin typeface="Glacial Indifference"/>
              </a:rPr>
              <a:t>Seal of honor placed on students high school diploma if...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84511" y="5828062"/>
            <a:ext cx="8230660" cy="165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9168" lvl="1" indent="-304584">
              <a:lnSpc>
                <a:spcPts val="4486"/>
              </a:lnSpc>
              <a:buFont typeface="Arial"/>
              <a:buChar char="•"/>
            </a:pPr>
            <a:r>
              <a:rPr lang="en-US" sz="2821" spc="211">
                <a:solidFill>
                  <a:srgbClr val="000000"/>
                </a:solidFill>
                <a:latin typeface="Glacial Indifference"/>
              </a:rPr>
              <a:t>Pass both written and performance portion of their technical assessment</a:t>
            </a:r>
          </a:p>
          <a:p>
            <a:pPr marL="609168" lvl="1" indent="-304584">
              <a:lnSpc>
                <a:spcPts val="4486"/>
              </a:lnSpc>
              <a:buFont typeface="Arial"/>
              <a:buChar char="•"/>
            </a:pPr>
            <a:r>
              <a:rPr lang="en-US" sz="2821" spc="211">
                <a:solidFill>
                  <a:srgbClr val="000000"/>
                </a:solidFill>
                <a:latin typeface="Glacial Indifference"/>
              </a:rPr>
              <a:t>Pass all requirements of student portfolio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6503" y="2033299"/>
            <a:ext cx="3164541" cy="3164541"/>
          </a:xfrm>
          <a:custGeom>
            <a:avLst/>
            <a:gdLst/>
            <a:ahLst/>
            <a:cxnLst/>
            <a:rect l="l" t="t" r="r" b="b"/>
            <a:pathLst>
              <a:path w="3164541" h="3164541">
                <a:moveTo>
                  <a:pt x="0" y="0"/>
                </a:moveTo>
                <a:lnTo>
                  <a:pt x="3164542" y="0"/>
                </a:lnTo>
                <a:lnTo>
                  <a:pt x="3164542" y="3164541"/>
                </a:lnTo>
                <a:lnTo>
                  <a:pt x="0" y="3164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470" r="-400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44418" y="1983397"/>
            <a:ext cx="2764430" cy="3609092"/>
          </a:xfrm>
          <a:custGeom>
            <a:avLst/>
            <a:gdLst/>
            <a:ahLst/>
            <a:cxnLst/>
            <a:rect l="l" t="t" r="r" b="b"/>
            <a:pathLst>
              <a:path w="2764430" h="3609092">
                <a:moveTo>
                  <a:pt x="0" y="0"/>
                </a:moveTo>
                <a:lnTo>
                  <a:pt x="2764429" y="0"/>
                </a:lnTo>
                <a:lnTo>
                  <a:pt x="2764429" y="3609092"/>
                </a:lnTo>
                <a:lnTo>
                  <a:pt x="0" y="36090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579" r="-16065" b="-27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1022" y="5067761"/>
            <a:ext cx="4116101" cy="4711493"/>
          </a:xfrm>
          <a:custGeom>
            <a:avLst/>
            <a:gdLst/>
            <a:ahLst/>
            <a:cxnLst/>
            <a:rect l="l" t="t" r="r" b="b"/>
            <a:pathLst>
              <a:path w="4116101" h="4711493">
                <a:moveTo>
                  <a:pt x="0" y="0"/>
                </a:moveTo>
                <a:lnTo>
                  <a:pt x="4116101" y="0"/>
                </a:lnTo>
                <a:lnTo>
                  <a:pt x="4116101" y="4711493"/>
                </a:lnTo>
                <a:lnTo>
                  <a:pt x="0" y="4711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" t="-6470" r="-352" b="-337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16186" y="5378402"/>
            <a:ext cx="4048564" cy="4201426"/>
          </a:xfrm>
          <a:custGeom>
            <a:avLst/>
            <a:gdLst/>
            <a:ahLst/>
            <a:cxnLst/>
            <a:rect l="l" t="t" r="r" b="b"/>
            <a:pathLst>
              <a:path w="4048564" h="4201426">
                <a:moveTo>
                  <a:pt x="0" y="0"/>
                </a:moveTo>
                <a:lnTo>
                  <a:pt x="4048564" y="0"/>
                </a:lnTo>
                <a:lnTo>
                  <a:pt x="4048564" y="4201426"/>
                </a:lnTo>
                <a:lnTo>
                  <a:pt x="0" y="42014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87" t="-18647" b="-26696"/>
            </a:stretch>
          </a:blipFill>
        </p:spPr>
      </p:sp>
      <p:sp>
        <p:nvSpPr>
          <p:cNvPr id="7" name="Freeform 7"/>
          <p:cNvSpPr/>
          <p:nvPr/>
        </p:nvSpPr>
        <p:spPr>
          <a:xfrm rot="364795">
            <a:off x="980038" y="1768658"/>
            <a:ext cx="2237471" cy="517602"/>
          </a:xfrm>
          <a:custGeom>
            <a:avLst/>
            <a:gdLst/>
            <a:ahLst/>
            <a:cxnLst/>
            <a:rect l="l" t="t" r="r" b="b"/>
            <a:pathLst>
              <a:path w="2237471" h="517602">
                <a:moveTo>
                  <a:pt x="0" y="0"/>
                </a:moveTo>
                <a:lnTo>
                  <a:pt x="2237472" y="0"/>
                </a:lnTo>
                <a:lnTo>
                  <a:pt x="2237472" y="517602"/>
                </a:lnTo>
                <a:lnTo>
                  <a:pt x="0" y="517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20221" y="1833872"/>
            <a:ext cx="489058" cy="440812"/>
          </a:xfrm>
          <a:custGeom>
            <a:avLst/>
            <a:gdLst/>
            <a:ahLst/>
            <a:cxnLst/>
            <a:rect l="l" t="t" r="r" b="b"/>
            <a:pathLst>
              <a:path w="489058" h="440812">
                <a:moveTo>
                  <a:pt x="0" y="0"/>
                </a:moveTo>
                <a:lnTo>
                  <a:pt x="489058" y="0"/>
                </a:lnTo>
                <a:lnTo>
                  <a:pt x="489058" y="440813"/>
                </a:lnTo>
                <a:lnTo>
                  <a:pt x="0" y="440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5003" r="-28526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78150" y="4430911"/>
            <a:ext cx="449715" cy="405350"/>
          </a:xfrm>
          <a:custGeom>
            <a:avLst/>
            <a:gdLst/>
            <a:ahLst/>
            <a:cxnLst/>
            <a:rect l="l" t="t" r="r" b="b"/>
            <a:pathLst>
              <a:path w="449715" h="405350">
                <a:moveTo>
                  <a:pt x="0" y="0"/>
                </a:moveTo>
                <a:lnTo>
                  <a:pt x="449715" y="0"/>
                </a:lnTo>
                <a:lnTo>
                  <a:pt x="449715" y="405351"/>
                </a:lnTo>
                <a:lnTo>
                  <a:pt x="0" y="405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5003" r="-285260"/>
            </a:stretch>
          </a:blipFill>
        </p:spPr>
      </p:sp>
      <p:sp>
        <p:nvSpPr>
          <p:cNvPr id="10" name="Freeform 10"/>
          <p:cNvSpPr/>
          <p:nvPr/>
        </p:nvSpPr>
        <p:spPr>
          <a:xfrm rot="-353509">
            <a:off x="13455733" y="5093757"/>
            <a:ext cx="2460915" cy="569292"/>
          </a:xfrm>
          <a:custGeom>
            <a:avLst/>
            <a:gdLst/>
            <a:ahLst/>
            <a:cxnLst/>
            <a:rect l="l" t="t" r="r" b="b"/>
            <a:pathLst>
              <a:path w="2460915" h="569292">
                <a:moveTo>
                  <a:pt x="0" y="0"/>
                </a:moveTo>
                <a:lnTo>
                  <a:pt x="2460915" y="0"/>
                </a:lnTo>
                <a:lnTo>
                  <a:pt x="2460915" y="569291"/>
                </a:lnTo>
                <a:lnTo>
                  <a:pt x="0" y="5692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7000"/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211186"/>
            <a:ext cx="16230600" cy="162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13"/>
              </a:lnSpc>
            </a:pPr>
            <a:r>
              <a:rPr lang="en-US" sz="7699" spc="477">
                <a:solidFill>
                  <a:srgbClr val="000000"/>
                </a:solidFill>
                <a:latin typeface="Quattrocento Bold"/>
              </a:rPr>
              <a:t>WORK-BASED LEARNING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62362" y="1843787"/>
            <a:ext cx="8963277" cy="1907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3"/>
              </a:lnSpc>
            </a:pPr>
            <a:r>
              <a:rPr lang="en-US" sz="3215" spc="241">
                <a:solidFill>
                  <a:srgbClr val="000000"/>
                </a:solidFill>
                <a:latin typeface="Glacial Indifference"/>
              </a:rPr>
              <a:t>Our goal is for all students to obtain 54 hours of work-based learning throughout their program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81588" y="4562586"/>
            <a:ext cx="5928289" cy="486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2716" spc="203">
                <a:solidFill>
                  <a:srgbClr val="000000"/>
                </a:solidFill>
                <a:latin typeface="Glacial Indifference Bold"/>
              </a:rPr>
              <a:t>Work-Based Learning includes:</a:t>
            </a:r>
          </a:p>
          <a:p>
            <a:pPr algn="ctr">
              <a:lnSpc>
                <a:spcPts val="4318"/>
              </a:lnSpc>
            </a:pPr>
            <a:r>
              <a:rPr lang="en-US" sz="2716" spc="203">
                <a:solidFill>
                  <a:srgbClr val="000000"/>
                </a:solidFill>
                <a:latin typeface="Glacial Indifference"/>
              </a:rPr>
              <a:t>Shadowing</a:t>
            </a:r>
          </a:p>
          <a:p>
            <a:pPr algn="ctr">
              <a:lnSpc>
                <a:spcPts val="4318"/>
              </a:lnSpc>
            </a:pPr>
            <a:r>
              <a:rPr lang="en-US" sz="2716" spc="203">
                <a:solidFill>
                  <a:srgbClr val="000000"/>
                </a:solidFill>
                <a:latin typeface="Glacial Indifference"/>
              </a:rPr>
              <a:t>Internships</a:t>
            </a:r>
          </a:p>
          <a:p>
            <a:pPr algn="ctr">
              <a:lnSpc>
                <a:spcPts val="4318"/>
              </a:lnSpc>
            </a:pPr>
            <a:r>
              <a:rPr lang="en-US" sz="2716" spc="203">
                <a:solidFill>
                  <a:srgbClr val="000000"/>
                </a:solidFill>
                <a:latin typeface="Glacial Indifference"/>
              </a:rPr>
              <a:t>Paid Co-op</a:t>
            </a:r>
          </a:p>
          <a:p>
            <a:pPr algn="ctr">
              <a:lnSpc>
                <a:spcPts val="4318"/>
              </a:lnSpc>
            </a:pPr>
            <a:r>
              <a:rPr lang="en-US" sz="2716" spc="203">
                <a:solidFill>
                  <a:srgbClr val="000000"/>
                </a:solidFill>
                <a:latin typeface="Glacial Indifference"/>
              </a:rPr>
              <a:t>Unpaid Co-op </a:t>
            </a:r>
          </a:p>
          <a:p>
            <a:pPr algn="ctr">
              <a:lnSpc>
                <a:spcPts val="4318"/>
              </a:lnSpc>
            </a:pPr>
            <a:r>
              <a:rPr lang="en-US" sz="2716" spc="203">
                <a:solidFill>
                  <a:srgbClr val="000000"/>
                </a:solidFill>
                <a:latin typeface="Glacial Indifference"/>
              </a:rPr>
              <a:t>Field trips</a:t>
            </a:r>
          </a:p>
          <a:p>
            <a:pPr algn="ctr">
              <a:lnSpc>
                <a:spcPts val="4318"/>
              </a:lnSpc>
            </a:pPr>
            <a:r>
              <a:rPr lang="en-US" sz="2716" spc="203">
                <a:solidFill>
                  <a:srgbClr val="000000"/>
                </a:solidFill>
                <a:latin typeface="Glacial Indifference"/>
              </a:rPr>
              <a:t>Guest speakers</a:t>
            </a:r>
          </a:p>
          <a:p>
            <a:pPr algn="ctr">
              <a:lnSpc>
                <a:spcPts val="4318"/>
              </a:lnSpc>
            </a:pPr>
            <a:r>
              <a:rPr lang="en-US" sz="2716" spc="203">
                <a:solidFill>
                  <a:srgbClr val="000000"/>
                </a:solidFill>
                <a:latin typeface="Glacial Indifference"/>
              </a:rPr>
              <a:t>Live work/school-based enterprise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7310" y="2118084"/>
            <a:ext cx="5131670" cy="3408284"/>
          </a:xfrm>
          <a:custGeom>
            <a:avLst/>
            <a:gdLst/>
            <a:ahLst/>
            <a:cxnLst/>
            <a:rect l="l" t="t" r="r" b="b"/>
            <a:pathLst>
              <a:path w="5131670" h="3408284">
                <a:moveTo>
                  <a:pt x="0" y="0"/>
                </a:moveTo>
                <a:lnTo>
                  <a:pt x="5131670" y="0"/>
                </a:lnTo>
                <a:lnTo>
                  <a:pt x="5131670" y="3408284"/>
                </a:lnTo>
                <a:lnTo>
                  <a:pt x="0" y="3408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" b="-1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99930" y="5010549"/>
            <a:ext cx="3361096" cy="4115628"/>
          </a:xfrm>
          <a:custGeom>
            <a:avLst/>
            <a:gdLst/>
            <a:ahLst/>
            <a:cxnLst/>
            <a:rect l="l" t="t" r="r" b="b"/>
            <a:pathLst>
              <a:path w="3361096" h="4115628">
                <a:moveTo>
                  <a:pt x="0" y="0"/>
                </a:moveTo>
                <a:lnTo>
                  <a:pt x="3361096" y="0"/>
                </a:lnTo>
                <a:lnTo>
                  <a:pt x="3361096" y="4115628"/>
                </a:lnTo>
                <a:lnTo>
                  <a:pt x="0" y="4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4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82534" y="6614498"/>
            <a:ext cx="4784039" cy="3189359"/>
          </a:xfrm>
          <a:custGeom>
            <a:avLst/>
            <a:gdLst/>
            <a:ahLst/>
            <a:cxnLst/>
            <a:rect l="l" t="t" r="r" b="b"/>
            <a:pathLst>
              <a:path w="4784039" h="3189359">
                <a:moveTo>
                  <a:pt x="0" y="0"/>
                </a:moveTo>
                <a:lnTo>
                  <a:pt x="4784039" y="0"/>
                </a:lnTo>
                <a:lnTo>
                  <a:pt x="4784039" y="3189359"/>
                </a:lnTo>
                <a:lnTo>
                  <a:pt x="0" y="3189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42" t="-28505" r="-6388" b="-3199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2829" y="566178"/>
            <a:ext cx="17940612" cy="102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5"/>
              </a:lnSpc>
            </a:pPr>
            <a:r>
              <a:rPr lang="en-US" sz="4799" spc="297">
                <a:solidFill>
                  <a:srgbClr val="000000"/>
                </a:solidFill>
                <a:latin typeface="Quattrocento Bold"/>
              </a:rPr>
              <a:t>CAREER AND TECHNICAL STUDENT ORGANIZATIONS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53112" y="3103929"/>
            <a:ext cx="8987501" cy="71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08"/>
              </a:lnSpc>
            </a:pPr>
            <a:r>
              <a:rPr lang="en-US" sz="5053" spc="313">
                <a:solidFill>
                  <a:srgbClr val="000000"/>
                </a:solidFill>
                <a:latin typeface="Glacial Indifference Bold"/>
              </a:rPr>
              <a:t>SkillsUSA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87941" y="3961045"/>
            <a:ext cx="8517844" cy="4465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730" lvl="1" indent="-299865">
              <a:lnSpc>
                <a:spcPts val="3888"/>
              </a:lnSpc>
              <a:buFont typeface="Arial"/>
              <a:buChar char="•"/>
            </a:pPr>
            <a:r>
              <a:rPr lang="en-US" sz="2777" spc="172" dirty="0">
                <a:solidFill>
                  <a:srgbClr val="000000"/>
                </a:solidFill>
                <a:latin typeface="Glacial Indifference"/>
              </a:rPr>
              <a:t>Leadership opportunities (chapter officers, state officers</a:t>
            </a:r>
          </a:p>
          <a:p>
            <a:pPr marL="599730" lvl="1" indent="-299865">
              <a:lnSpc>
                <a:spcPts val="3888"/>
              </a:lnSpc>
              <a:buFont typeface="Arial"/>
              <a:buChar char="•"/>
            </a:pPr>
            <a:r>
              <a:rPr lang="en-US" sz="2777" spc="172" dirty="0">
                <a:solidFill>
                  <a:srgbClr val="000000"/>
                </a:solidFill>
                <a:latin typeface="Glacial Indifference"/>
              </a:rPr>
              <a:t>Competitions (Local, Regional, State and National levels) </a:t>
            </a:r>
          </a:p>
          <a:p>
            <a:pPr marL="599730" lvl="1" indent="-299865">
              <a:lnSpc>
                <a:spcPts val="3888"/>
              </a:lnSpc>
              <a:buFont typeface="Arial"/>
              <a:buChar char="•"/>
            </a:pPr>
            <a:r>
              <a:rPr lang="en-US" sz="2777" spc="172" dirty="0">
                <a:solidFill>
                  <a:srgbClr val="000000"/>
                </a:solidFill>
                <a:latin typeface="Glacial Indifference"/>
              </a:rPr>
              <a:t>Community service projects</a:t>
            </a:r>
          </a:p>
          <a:p>
            <a:pPr marL="599730" lvl="1" indent="-299865">
              <a:lnSpc>
                <a:spcPts val="3888"/>
              </a:lnSpc>
              <a:buFont typeface="Arial"/>
              <a:buChar char="•"/>
            </a:pPr>
            <a:r>
              <a:rPr lang="en-US" sz="2777" spc="172" dirty="0">
                <a:solidFill>
                  <a:srgbClr val="000000"/>
                </a:solidFill>
                <a:latin typeface="Glacial Indifference"/>
              </a:rPr>
              <a:t>Member-only events/meetings</a:t>
            </a:r>
          </a:p>
          <a:p>
            <a:pPr marL="599730" lvl="1" indent="-299865">
              <a:lnSpc>
                <a:spcPts val="3888"/>
              </a:lnSpc>
              <a:buFont typeface="Arial"/>
              <a:buChar char="•"/>
            </a:pPr>
            <a:r>
              <a:rPr lang="en-US" sz="2777" spc="172" dirty="0">
                <a:solidFill>
                  <a:srgbClr val="000000"/>
                </a:solidFill>
                <a:latin typeface="Glacial Indifference"/>
              </a:rPr>
              <a:t>SkillsUSA Framework (Personal Skills, Workplace Skills, Technical Skills grounded in academics)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579</Words>
  <Application>Microsoft Office PowerPoint</Application>
  <PresentationFormat>Custom</PresentationFormat>
  <Paragraphs>118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Glacial Indifference Bold</vt:lpstr>
      <vt:lpstr>Calibri</vt:lpstr>
      <vt:lpstr>Quattrocento Bold</vt:lpstr>
      <vt:lpstr>Glacial Indifference</vt:lpstr>
      <vt:lpstr>Quattrocento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Orientation Presentation</dc:title>
  <dc:creator>Theresa Alampi-Cortez</dc:creator>
  <cp:lastModifiedBy>Theresa Alampi-Cortez</cp:lastModifiedBy>
  <cp:revision>2</cp:revision>
  <dcterms:created xsi:type="dcterms:W3CDTF">2006-08-16T00:00:00Z</dcterms:created>
  <dcterms:modified xsi:type="dcterms:W3CDTF">2023-08-08T16:28:44Z</dcterms:modified>
  <dc:identifier>DAFqY5UQrbQ</dc:identifier>
</cp:coreProperties>
</file>