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0" r:id="rId1"/>
    <p:sldMasterId id="2147483828" r:id="rId2"/>
    <p:sldMasterId id="2147483836" r:id="rId3"/>
  </p:sldMasterIdLst>
  <p:notesMasterIdLst>
    <p:notesMasterId r:id="rId16"/>
  </p:notesMasterIdLst>
  <p:handoutMasterIdLst>
    <p:handoutMasterId r:id="rId17"/>
  </p:handoutMasterIdLst>
  <p:sldIdLst>
    <p:sldId id="481" r:id="rId4"/>
    <p:sldId id="589" r:id="rId5"/>
    <p:sldId id="587" r:id="rId6"/>
    <p:sldId id="588" r:id="rId7"/>
    <p:sldId id="486" r:id="rId8"/>
    <p:sldId id="442" r:id="rId9"/>
    <p:sldId id="470" r:id="rId10"/>
    <p:sldId id="443" r:id="rId11"/>
    <p:sldId id="487" r:id="rId12"/>
    <p:sldId id="488" r:id="rId13"/>
    <p:sldId id="447" r:id="rId14"/>
    <p:sldId id="448" r:id="rId15"/>
  </p:sldIdLst>
  <p:sldSz cx="12192000" cy="6858000"/>
  <p:notesSz cx="9283700" cy="6985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17562B79-71D7-45F0-8BDE-8AD3340537C4}">
          <p14:sldIdLst>
            <p14:sldId id="481"/>
            <p14:sldId id="589"/>
            <p14:sldId id="587"/>
            <p14:sldId id="588"/>
            <p14:sldId id="486"/>
            <p14:sldId id="442"/>
            <p14:sldId id="470"/>
            <p14:sldId id="443"/>
            <p14:sldId id="487"/>
            <p14:sldId id="488"/>
            <p14:sldId id="447"/>
            <p14:sldId id="448"/>
          </p14:sldIdLst>
        </p14:section>
      </p14:sectionLst>
    </p:ex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46"/>
    <a:srgbClr val="548235"/>
    <a:srgbClr val="91B44A"/>
    <a:srgbClr val="9BBB59"/>
    <a:srgbClr val="2A8ED0"/>
    <a:srgbClr val="F9B073"/>
    <a:srgbClr val="234D64"/>
    <a:srgbClr val="2C98BB"/>
    <a:srgbClr val="2C98B2"/>
    <a:srgbClr val="257D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13" autoAdjust="0"/>
    <p:restoredTop sz="69120" autoAdjust="0"/>
  </p:normalViewPr>
  <p:slideViewPr>
    <p:cSldViewPr snapToGrid="0">
      <p:cViewPr varScale="1">
        <p:scale>
          <a:sx n="80" d="100"/>
          <a:sy n="80" d="100"/>
        </p:scale>
        <p:origin x="-1902" y="-78"/>
      </p:cViewPr>
      <p:guideLst>
        <p:guide orient="horz" pos="2160"/>
        <p:guide pos="3840"/>
      </p:guideLst>
    </p:cSldViewPr>
  </p:slideViewPr>
  <p:outlineViewPr>
    <p:cViewPr>
      <p:scale>
        <a:sx n="33" d="100"/>
        <a:sy n="33" d="100"/>
      </p:scale>
      <p:origin x="0" y="-2328"/>
    </p:cViewPr>
  </p:outlineViewPr>
  <p:notesTextViewPr>
    <p:cViewPr>
      <p:scale>
        <a:sx n="66" d="100"/>
        <a:sy n="66" d="100"/>
      </p:scale>
      <p:origin x="0" y="0"/>
    </p:cViewPr>
  </p:notesTextViewPr>
  <p:sorterViewPr>
    <p:cViewPr>
      <p:scale>
        <a:sx n="70" d="100"/>
        <a:sy n="70" d="100"/>
      </p:scale>
      <p:origin x="0" y="-123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2936" cy="349250"/>
          </a:xfrm>
          <a:prstGeom prst="rect">
            <a:avLst/>
          </a:prstGeom>
        </p:spPr>
        <p:txBody>
          <a:bodyPr vert="horz" lIns="92945" tIns="46472" rIns="92945" bIns="46472" rtlCol="0"/>
          <a:lstStyle>
            <a:lvl1pPr algn="l">
              <a:defRPr sz="1200"/>
            </a:lvl1pPr>
          </a:lstStyle>
          <a:p>
            <a:endParaRPr lang="en-US" dirty="0"/>
          </a:p>
        </p:txBody>
      </p:sp>
      <p:sp>
        <p:nvSpPr>
          <p:cNvPr id="3" name="Date Placeholder 2"/>
          <p:cNvSpPr>
            <a:spLocks noGrp="1"/>
          </p:cNvSpPr>
          <p:nvPr>
            <p:ph type="dt" sz="quarter" idx="1"/>
          </p:nvPr>
        </p:nvSpPr>
        <p:spPr>
          <a:xfrm>
            <a:off x="5258616" y="0"/>
            <a:ext cx="4022936" cy="349250"/>
          </a:xfrm>
          <a:prstGeom prst="rect">
            <a:avLst/>
          </a:prstGeom>
        </p:spPr>
        <p:txBody>
          <a:bodyPr vert="horz" lIns="92945" tIns="46472" rIns="92945" bIns="46472" rtlCol="0"/>
          <a:lstStyle>
            <a:lvl1pPr algn="r">
              <a:defRPr sz="1200"/>
            </a:lvl1pPr>
          </a:lstStyle>
          <a:p>
            <a:fld id="{5F28CD0D-60E0-41C8-BC92-CEA89F9AE670}" type="datetimeFigureOut">
              <a:rPr lang="en-US" smtClean="0"/>
              <a:t>6/18/2015</a:t>
            </a:fld>
            <a:endParaRPr lang="en-US" dirty="0"/>
          </a:p>
        </p:txBody>
      </p:sp>
      <p:sp>
        <p:nvSpPr>
          <p:cNvPr id="4" name="Footer Placeholder 3"/>
          <p:cNvSpPr>
            <a:spLocks noGrp="1"/>
          </p:cNvSpPr>
          <p:nvPr>
            <p:ph type="ftr" sz="quarter" idx="2"/>
          </p:nvPr>
        </p:nvSpPr>
        <p:spPr>
          <a:xfrm>
            <a:off x="1" y="6634538"/>
            <a:ext cx="4022936" cy="349250"/>
          </a:xfrm>
          <a:prstGeom prst="rect">
            <a:avLst/>
          </a:prstGeom>
        </p:spPr>
        <p:txBody>
          <a:bodyPr vert="horz" lIns="92945" tIns="46472" rIns="92945" bIns="46472"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58616" y="6634538"/>
            <a:ext cx="4022936" cy="349250"/>
          </a:xfrm>
          <a:prstGeom prst="rect">
            <a:avLst/>
          </a:prstGeom>
        </p:spPr>
        <p:txBody>
          <a:bodyPr vert="horz" lIns="92945" tIns="46472" rIns="92945" bIns="46472" rtlCol="0" anchor="b"/>
          <a:lstStyle>
            <a:lvl1pPr algn="r">
              <a:defRPr sz="1200"/>
            </a:lvl1pPr>
          </a:lstStyle>
          <a:p>
            <a:fld id="{18A094E8-7754-4330-9F76-6D9D7D1351C7}" type="slidenum">
              <a:rPr lang="en-US" smtClean="0"/>
              <a:t>‹#›</a:t>
            </a:fld>
            <a:endParaRPr lang="en-US" dirty="0"/>
          </a:p>
        </p:txBody>
      </p:sp>
    </p:spTree>
    <p:extLst>
      <p:ext uri="{BB962C8B-B14F-4D97-AF65-F5344CB8AC3E}">
        <p14:creationId xmlns:p14="http://schemas.microsoft.com/office/powerpoint/2010/main" val="391563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22936" cy="350463"/>
          </a:xfrm>
          <a:prstGeom prst="rect">
            <a:avLst/>
          </a:prstGeom>
        </p:spPr>
        <p:txBody>
          <a:bodyPr vert="horz" lIns="92945" tIns="46472" rIns="92945" bIns="46472" rtlCol="0"/>
          <a:lstStyle>
            <a:lvl1pPr algn="l">
              <a:defRPr sz="1200"/>
            </a:lvl1pPr>
          </a:lstStyle>
          <a:p>
            <a:endParaRPr lang="en-US" dirty="0"/>
          </a:p>
        </p:txBody>
      </p:sp>
      <p:sp>
        <p:nvSpPr>
          <p:cNvPr id="3" name="Date Placeholder 2"/>
          <p:cNvSpPr>
            <a:spLocks noGrp="1"/>
          </p:cNvSpPr>
          <p:nvPr>
            <p:ph type="dt" idx="1"/>
          </p:nvPr>
        </p:nvSpPr>
        <p:spPr>
          <a:xfrm>
            <a:off x="5258616" y="1"/>
            <a:ext cx="4022936" cy="350463"/>
          </a:xfrm>
          <a:prstGeom prst="rect">
            <a:avLst/>
          </a:prstGeom>
        </p:spPr>
        <p:txBody>
          <a:bodyPr vert="horz" lIns="92945" tIns="46472" rIns="92945" bIns="46472" rtlCol="0"/>
          <a:lstStyle>
            <a:lvl1pPr algn="r">
              <a:defRPr sz="1200"/>
            </a:lvl1pPr>
          </a:lstStyle>
          <a:p>
            <a:fld id="{383FF4E0-773B-4941-9822-A6C98C4BD157}" type="datetimeFigureOut">
              <a:rPr lang="en-US" smtClean="0"/>
              <a:t>6/18/2015</a:t>
            </a:fld>
            <a:endParaRPr lang="en-US" dirty="0"/>
          </a:p>
        </p:txBody>
      </p:sp>
      <p:sp>
        <p:nvSpPr>
          <p:cNvPr id="4" name="Slide Image Placeholder 3"/>
          <p:cNvSpPr>
            <a:spLocks noGrp="1" noRot="1" noChangeAspect="1"/>
          </p:cNvSpPr>
          <p:nvPr>
            <p:ph type="sldImg" idx="2"/>
          </p:nvPr>
        </p:nvSpPr>
        <p:spPr>
          <a:xfrm>
            <a:off x="2546350" y="873125"/>
            <a:ext cx="4191000" cy="2357438"/>
          </a:xfrm>
          <a:prstGeom prst="rect">
            <a:avLst/>
          </a:prstGeom>
          <a:noFill/>
          <a:ln w="12700">
            <a:solidFill>
              <a:prstClr val="black"/>
            </a:solidFill>
          </a:ln>
        </p:spPr>
        <p:txBody>
          <a:bodyPr vert="horz" lIns="92945" tIns="46472" rIns="92945" bIns="46472" rtlCol="0" anchor="ctr"/>
          <a:lstStyle/>
          <a:p>
            <a:endParaRPr lang="en-US" dirty="0"/>
          </a:p>
        </p:txBody>
      </p:sp>
      <p:sp>
        <p:nvSpPr>
          <p:cNvPr id="5" name="Notes Placeholder 4"/>
          <p:cNvSpPr>
            <a:spLocks noGrp="1"/>
          </p:cNvSpPr>
          <p:nvPr>
            <p:ph type="body" sz="quarter" idx="3"/>
          </p:nvPr>
        </p:nvSpPr>
        <p:spPr>
          <a:xfrm>
            <a:off x="928370" y="3361533"/>
            <a:ext cx="7426960" cy="2750344"/>
          </a:xfrm>
          <a:prstGeom prst="rect">
            <a:avLst/>
          </a:prstGeom>
        </p:spPr>
        <p:txBody>
          <a:bodyPr vert="horz" lIns="92945" tIns="46472" rIns="92945" bIns="4647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634538"/>
            <a:ext cx="4022936" cy="350462"/>
          </a:xfrm>
          <a:prstGeom prst="rect">
            <a:avLst/>
          </a:prstGeom>
        </p:spPr>
        <p:txBody>
          <a:bodyPr vert="horz" lIns="92945" tIns="46472" rIns="92945" bIns="464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58616" y="6634538"/>
            <a:ext cx="4022936" cy="350462"/>
          </a:xfrm>
          <a:prstGeom prst="rect">
            <a:avLst/>
          </a:prstGeom>
        </p:spPr>
        <p:txBody>
          <a:bodyPr vert="horz" lIns="92945" tIns="46472" rIns="92945" bIns="46472" rtlCol="0" anchor="b"/>
          <a:lstStyle>
            <a:lvl1pPr algn="r">
              <a:defRPr sz="1200"/>
            </a:lvl1pPr>
          </a:lstStyle>
          <a:p>
            <a:fld id="{070A5385-8EFE-4A54-9ECC-50F8E7FCED3B}" type="slidenum">
              <a:rPr lang="en-US" smtClean="0"/>
              <a:t>‹#›</a:t>
            </a:fld>
            <a:endParaRPr lang="en-US" dirty="0"/>
          </a:p>
        </p:txBody>
      </p:sp>
    </p:spTree>
    <p:extLst>
      <p:ext uri="{BB962C8B-B14F-4D97-AF65-F5344CB8AC3E}">
        <p14:creationId xmlns:p14="http://schemas.microsoft.com/office/powerpoint/2010/main" val="17318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youtube.com/watch?v=kRR-HndqoYY"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ed.gov/news/speeches/technology-education-privacy-and-progres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sz="2000" b="1" dirty="0" smtClean="0"/>
          </a:p>
          <a:p>
            <a:pPr marL="171426" indent="-171426">
              <a:buFont typeface="Arial" panose="020B0604020202020204" pitchFamily="34" charset="0"/>
              <a:buChar char="•"/>
            </a:pPr>
            <a:r>
              <a:rPr lang="en-US" dirty="0" smtClean="0"/>
              <a:t>The Regional</a:t>
            </a:r>
            <a:r>
              <a:rPr lang="en-US" baseline="0" dirty="0" smtClean="0"/>
              <a:t> Information Center Data Security and  Privacy Project is designed to inform the educational community about issues and best practices related to protecting student, teacher and principal data.</a:t>
            </a:r>
          </a:p>
          <a:p>
            <a:pPr marL="171426" indent="-171426">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070A5385-8EFE-4A54-9ECC-50F8E7FCED3B}" type="slidenum">
              <a:rPr lang="en-US" smtClean="0"/>
              <a:t>1</a:t>
            </a:fld>
            <a:endParaRPr lang="en-US" dirty="0"/>
          </a:p>
        </p:txBody>
      </p:sp>
    </p:spTree>
    <p:extLst>
      <p:ext uri="{BB962C8B-B14F-4D97-AF65-F5344CB8AC3E}">
        <p14:creationId xmlns:p14="http://schemas.microsoft.com/office/powerpoint/2010/main" val="2849057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p>
          <a:p>
            <a:endParaRPr lang="en-US" dirty="0"/>
          </a:p>
          <a:p>
            <a:pPr marL="171426" indent="-171426">
              <a:buFont typeface="Arial" panose="020B0604020202020204" pitchFamily="34" charset="0"/>
              <a:buChar char="•"/>
            </a:pPr>
            <a:r>
              <a:rPr lang="en-US" dirty="0"/>
              <a:t>Need to Know refers to  the fact that only those who need data to perform job functions should have access. Account management issues are addressed in the Best Practices for Protecting Data </a:t>
            </a:r>
            <a:r>
              <a:rPr lang="en-US" dirty="0" smtClean="0"/>
              <a:t>section.</a:t>
            </a:r>
            <a:endParaRPr lang="en-US" dirty="0"/>
          </a:p>
          <a:p>
            <a:pPr marL="171426" indent="-171426">
              <a:buFont typeface="Arial" panose="020B0604020202020204" pitchFamily="34" charset="0"/>
              <a:buChar char="•"/>
            </a:pPr>
            <a:endParaRPr lang="en-US" dirty="0"/>
          </a:p>
          <a:p>
            <a:pPr marL="171426" indent="-171426">
              <a:buFont typeface="Arial" panose="020B0604020202020204" pitchFamily="34" charset="0"/>
              <a:buChar char="•"/>
            </a:pPr>
            <a:r>
              <a:rPr lang="en-US" dirty="0"/>
              <a:t>Digital </a:t>
            </a:r>
            <a:r>
              <a:rPr lang="en-US" dirty="0" smtClean="0"/>
              <a:t>Footprints</a:t>
            </a:r>
            <a:r>
              <a:rPr lang="en-US" baseline="0" dirty="0" smtClean="0"/>
              <a:t> (</a:t>
            </a:r>
            <a:r>
              <a:rPr lang="en-US" dirty="0" smtClean="0"/>
              <a:t>Unintended Consequences)</a:t>
            </a:r>
            <a:r>
              <a:rPr lang="en-US" dirty="0"/>
              <a:t/>
            </a:r>
            <a:br>
              <a:rPr lang="en-US" dirty="0"/>
            </a:br>
            <a:endParaRPr lang="en-US" dirty="0"/>
          </a:p>
          <a:p>
            <a:pPr marL="628561" lvl="1" indent="-171426">
              <a:buFont typeface="Arial" panose="020B0604020202020204" pitchFamily="34" charset="0"/>
              <a:buChar char="•"/>
            </a:pPr>
            <a:r>
              <a:rPr lang="en-US" dirty="0"/>
              <a:t>Unintentionally “Over-Sharing” </a:t>
            </a:r>
          </a:p>
          <a:p>
            <a:pPr marL="628561" lvl="1" indent="-171426">
              <a:buFont typeface="Arial" panose="020B0604020202020204" pitchFamily="34" charset="0"/>
              <a:buChar char="•"/>
            </a:pPr>
            <a:r>
              <a:rPr lang="en-US" dirty="0"/>
              <a:t>Failing to Understand or Apply Social Media Privacy Settings</a:t>
            </a:r>
          </a:p>
          <a:p>
            <a:pPr marL="628561" lvl="1" indent="-171426">
              <a:buFont typeface="Arial" panose="020B0604020202020204" pitchFamily="34" charset="0"/>
              <a:buChar char="•"/>
            </a:pPr>
            <a:r>
              <a:rPr lang="en-US" dirty="0"/>
              <a:t>Trusting Others to Treat Data About You with Respect</a:t>
            </a:r>
          </a:p>
          <a:p>
            <a:pPr marL="628561" lvl="1" indent="-171426">
              <a:buFont typeface="Arial" panose="020B0604020202020204" pitchFamily="34" charset="0"/>
              <a:buChar char="•"/>
            </a:pPr>
            <a:r>
              <a:rPr lang="en-US" dirty="0"/>
              <a:t>Digital Content Lives Forever (Whether You Want It to or Not!)</a:t>
            </a:r>
          </a:p>
          <a:p>
            <a:pPr marL="628561" lvl="1" indent="-171426">
              <a:buFont typeface="Arial" panose="020B0604020202020204" pitchFamily="34" charset="0"/>
              <a:buChar char="•"/>
            </a:pPr>
            <a:r>
              <a:rPr lang="en-US" sz="1200" dirty="0"/>
              <a:t>Think about breadcrumbs left around the web….facebook, searches, posts, etc that are no longer under your </a:t>
            </a:r>
            <a:r>
              <a:rPr lang="en-US" sz="1200" dirty="0" smtClean="0"/>
              <a:t>control…</a:t>
            </a:r>
            <a:endParaRPr lang="en-US" sz="1200" dirty="0"/>
          </a:p>
          <a:p>
            <a:endParaRPr lang="en-US" sz="1200" baseline="0" dirty="0" smtClean="0"/>
          </a:p>
          <a:p>
            <a:endParaRPr lang="en-US"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4B07D30-95D7-45AE-B788-906B12E49686}"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407461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p>
          <a:p>
            <a:endParaRPr lang="en-US" dirty="0"/>
          </a:p>
          <a:p>
            <a:pPr marL="171426" indent="-171426">
              <a:buFont typeface="Arial" panose="020B0604020202020204" pitchFamily="34" charset="0"/>
              <a:buChar char="•"/>
            </a:pPr>
            <a:r>
              <a:rPr lang="en-US" dirty="0"/>
              <a:t>USDOE Secretary Arne </a:t>
            </a:r>
            <a:r>
              <a:rPr lang="en-US" dirty="0" smtClean="0"/>
              <a:t>Duncan </a:t>
            </a:r>
            <a:r>
              <a:rPr lang="en-US" dirty="0"/>
              <a:t>has spoken on the </a:t>
            </a:r>
            <a:r>
              <a:rPr lang="en-US" dirty="0" smtClean="0"/>
              <a:t>importance</a:t>
            </a:r>
            <a:r>
              <a:rPr lang="en-US" baseline="0" dirty="0" smtClean="0"/>
              <a:t> of protecting data</a:t>
            </a:r>
            <a:r>
              <a:rPr lang="en-US" dirty="0" smtClean="0"/>
              <a:t>. </a:t>
            </a:r>
            <a:r>
              <a:rPr lang="en-US" dirty="0"/>
              <a:t>The video will let us hear it in his words, but this slide summarizes the main points</a:t>
            </a:r>
            <a:r>
              <a:rPr lang="en-US" dirty="0" smtClean="0"/>
              <a:t>.</a:t>
            </a:r>
          </a:p>
          <a:p>
            <a:pPr marL="171426" indent="-171426">
              <a:buFont typeface="Arial" panose="020B0604020202020204" pitchFamily="34" charset="0"/>
              <a:buChar char="•"/>
            </a:pPr>
            <a:endParaRPr lang="en-US" dirty="0"/>
          </a:p>
          <a:p>
            <a:pPr marL="171426" indent="-171426">
              <a:buFont typeface="Arial" panose="020B0604020202020204" pitchFamily="34" charset="0"/>
              <a:buChar char="•"/>
            </a:pPr>
            <a:r>
              <a:rPr lang="en-US" dirty="0"/>
              <a:t>Show edited excerpt of Arne Duncan Speech, located on the </a:t>
            </a:r>
            <a:r>
              <a:rPr lang="en-US" dirty="0" smtClean="0"/>
              <a:t>RIC Data</a:t>
            </a:r>
            <a:r>
              <a:rPr lang="en-US" baseline="0" dirty="0" smtClean="0"/>
              <a:t> Security and Privacy website</a:t>
            </a:r>
            <a:r>
              <a:rPr lang="en-US" dirty="0" smtClean="0"/>
              <a:t>. </a:t>
            </a:r>
          </a:p>
          <a:p>
            <a:pPr marL="171426" indent="-171426">
              <a:buFont typeface="Arial" panose="020B0604020202020204" pitchFamily="34" charset="0"/>
              <a:buChar char="•"/>
            </a:pPr>
            <a:endParaRPr lang="en-US" dirty="0"/>
          </a:p>
          <a:p>
            <a:pPr marL="171426" indent="-171426">
              <a:buFont typeface="Arial" panose="020B0604020202020204" pitchFamily="34" charset="0"/>
              <a:buChar char="•"/>
            </a:pPr>
            <a:r>
              <a:rPr lang="en-US" dirty="0"/>
              <a:t>Our state law is NYS Education Law 2-d</a:t>
            </a:r>
          </a:p>
          <a:p>
            <a:pPr marL="171426" indent="-171426">
              <a:buFont typeface="Arial" panose="020B0604020202020204" pitchFamily="34" charset="0"/>
              <a:buChar char="•"/>
            </a:pPr>
            <a:endParaRPr lang="en-US" dirty="0"/>
          </a:p>
          <a:p>
            <a:endParaRPr lang="en-US" dirty="0"/>
          </a:p>
          <a:p>
            <a:r>
              <a:rPr lang="en-US" b="1" dirty="0"/>
              <a:t>Additional </a:t>
            </a:r>
            <a:r>
              <a:rPr lang="en-US" b="1" dirty="0" smtClean="0"/>
              <a:t>Information</a:t>
            </a:r>
            <a:endParaRPr lang="en-US" b="1" dirty="0"/>
          </a:p>
          <a:p>
            <a:endParaRPr lang="en-US" dirty="0"/>
          </a:p>
          <a:p>
            <a:r>
              <a:rPr lang="en-US" dirty="0"/>
              <a:t>The excerpt is from edited from:</a:t>
            </a:r>
          </a:p>
          <a:p>
            <a:r>
              <a:rPr lang="en-US" u="sng" dirty="0">
                <a:hlinkClick r:id="rId3"/>
              </a:rPr>
              <a:t>http://www.youtube.com/watch?v=kRR-HndqoYY</a:t>
            </a:r>
            <a:endParaRPr lang="en-US" u="sng" dirty="0"/>
          </a:p>
          <a:p>
            <a:endParaRPr lang="en-US" u="sng" dirty="0"/>
          </a:p>
          <a:p>
            <a:r>
              <a:rPr lang="en-US" dirty="0"/>
              <a:t>The full text is at: </a:t>
            </a:r>
          </a:p>
          <a:p>
            <a:pPr defTabSz="929447">
              <a:defRPr/>
            </a:pPr>
            <a:r>
              <a:rPr lang="en-US" u="sng" dirty="0">
                <a:hlinkClick r:id="rId4"/>
              </a:rPr>
              <a:t>http://www.ed.gov/news/speeches/technology-education-privacy-and-</a:t>
            </a:r>
            <a:r>
              <a:rPr lang="en-US" u="sng" dirty="0" smtClean="0">
                <a:hlinkClick r:id="rId4"/>
              </a:rPr>
              <a:t>progress</a:t>
            </a:r>
            <a:endParaRPr lang="en-US" u="sng" dirty="0" smtClean="0"/>
          </a:p>
          <a:p>
            <a:endParaRPr lang="en-US" u="sng" dirty="0"/>
          </a:p>
        </p:txBody>
      </p:sp>
      <p:sp>
        <p:nvSpPr>
          <p:cNvPr id="4" name="Slide Number Placeholder 3"/>
          <p:cNvSpPr>
            <a:spLocks noGrp="1"/>
          </p:cNvSpPr>
          <p:nvPr>
            <p:ph type="sldNum" sz="quarter" idx="10"/>
          </p:nvPr>
        </p:nvSpPr>
        <p:spPr/>
        <p:txBody>
          <a:bodyPr/>
          <a:lstStyle/>
          <a:p>
            <a:fld id="{070A5385-8EFE-4A54-9ECC-50F8E7FCED3B}"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241111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p>
          <a:p>
            <a:endParaRPr lang="en-US" dirty="0"/>
          </a:p>
          <a:p>
            <a:pPr marL="171426" indent="-171426" defTabSz="929447">
              <a:buFont typeface="Arial" panose="020B0604020202020204" pitchFamily="34" charset="0"/>
              <a:buChar char="•"/>
              <a:defRPr/>
            </a:pPr>
            <a:r>
              <a:rPr lang="en-US" baseline="0" dirty="0" smtClean="0"/>
              <a:t>Summarize the section and refer to the Key Ideas handout.</a:t>
            </a:r>
          </a:p>
          <a:p>
            <a:pPr marL="285710" indent="-285710">
              <a:buFont typeface="Arial" panose="020B0604020202020204" pitchFamily="34" charset="0"/>
              <a:buChar char="•"/>
            </a:pPr>
            <a:endParaRPr lang="en-US" dirty="0"/>
          </a:p>
          <a:p>
            <a:endParaRPr lang="en-US" baseline="0" dirty="0" smtClean="0"/>
          </a:p>
        </p:txBody>
      </p:sp>
      <p:sp>
        <p:nvSpPr>
          <p:cNvPr id="4" name="Slide Number Placeholder 3"/>
          <p:cNvSpPr>
            <a:spLocks noGrp="1"/>
          </p:cNvSpPr>
          <p:nvPr>
            <p:ph type="sldNum" sz="quarter" idx="10"/>
          </p:nvPr>
        </p:nvSpPr>
        <p:spPr/>
        <p:txBody>
          <a:bodyPr/>
          <a:lstStyle/>
          <a:p>
            <a:fld id="{070A5385-8EFE-4A54-9ECC-50F8E7FCED3B}"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426254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Common Sens</a:t>
            </a:r>
            <a:r>
              <a:rPr lang="en-US" baseline="0" dirty="0" smtClean="0"/>
              <a:t>e Media</a:t>
            </a:r>
            <a:endParaRPr lang="en-US" dirty="0"/>
          </a:p>
        </p:txBody>
      </p:sp>
      <p:sp>
        <p:nvSpPr>
          <p:cNvPr id="4" name="Slide Number Placeholder 3"/>
          <p:cNvSpPr>
            <a:spLocks noGrp="1"/>
          </p:cNvSpPr>
          <p:nvPr>
            <p:ph type="sldNum" sz="quarter" idx="10"/>
          </p:nvPr>
        </p:nvSpPr>
        <p:spPr/>
        <p:txBody>
          <a:bodyPr/>
          <a:lstStyle/>
          <a:p>
            <a:fld id="{070A5385-8EFE-4A54-9ECC-50F8E7FCED3B}" type="slidenum">
              <a:rPr lang="en-US" smtClean="0"/>
              <a:t>2</a:t>
            </a:fld>
            <a:endParaRPr lang="en-US" dirty="0"/>
          </a:p>
        </p:txBody>
      </p:sp>
    </p:spTree>
    <p:extLst>
      <p:ext uri="{BB962C8B-B14F-4D97-AF65-F5344CB8AC3E}">
        <p14:creationId xmlns:p14="http://schemas.microsoft.com/office/powerpoint/2010/main" val="2932111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Notes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a:t>
            </a:r>
            <a:r>
              <a:rPr lang="en-US" sz="1200" kern="1200" baseline="0" dirty="0" smtClean="0">
                <a:solidFill>
                  <a:schemeClr val="tx1"/>
                </a:solidFill>
                <a:effectLst/>
                <a:latin typeface="+mn-lt"/>
                <a:ea typeface="+mn-ea"/>
                <a:cs typeface="+mn-cs"/>
              </a:rPr>
              <a:t> are five sections to the presentation, summarized as follows: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Introduction: Context on data security and privacy issues in K-12 education, introduces NYS education law 2-d, and discusses privacy challenges and concerns.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Laws and</a:t>
            </a:r>
            <a:r>
              <a:rPr lang="en-US" sz="1200" kern="1200" baseline="0" dirty="0" smtClean="0">
                <a:solidFill>
                  <a:schemeClr val="tx1"/>
                </a:solidFill>
                <a:effectLst/>
                <a:latin typeface="+mn-lt"/>
                <a:ea typeface="+mn-ea"/>
                <a:cs typeface="+mn-cs"/>
              </a:rPr>
              <a:t> Regulations: K</a:t>
            </a:r>
            <a:r>
              <a:rPr lang="en-US" sz="1200" kern="1200" dirty="0" smtClean="0">
                <a:solidFill>
                  <a:schemeClr val="tx1"/>
                </a:solidFill>
                <a:effectLst/>
                <a:latin typeface="+mn-lt"/>
                <a:ea typeface="+mn-ea"/>
                <a:cs typeface="+mn-cs"/>
              </a:rPr>
              <a:t>ey provisions of federal laws concerning data security and privacy, NYS Education Law 2-d, and the Student Privacy Pledge.</a:t>
            </a:r>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Best Practices for Protecting Data: G</a:t>
            </a:r>
            <a:r>
              <a:rPr lang="en-US" sz="1200" kern="1200" dirty="0" smtClean="0">
                <a:solidFill>
                  <a:schemeClr val="tx1"/>
                </a:solidFill>
                <a:effectLst/>
                <a:latin typeface="+mn-lt"/>
                <a:ea typeface="+mn-ea"/>
                <a:cs typeface="+mn-cs"/>
              </a:rPr>
              <a:t>uidance on secure management of data.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Online Educational Services: B</a:t>
            </a:r>
            <a:r>
              <a:rPr lang="en-US" sz="1200" kern="1200" dirty="0" smtClean="0">
                <a:solidFill>
                  <a:schemeClr val="tx1"/>
                </a:solidFill>
                <a:effectLst/>
                <a:latin typeface="+mn-lt"/>
                <a:ea typeface="+mn-ea"/>
                <a:cs typeface="+mn-cs"/>
              </a:rPr>
              <a:t>est practices for reviewing terms of service agreements and contracts with online education service providers.</a:t>
            </a:r>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Resources: W</a:t>
            </a:r>
            <a:r>
              <a:rPr lang="en-US" sz="1200" kern="1200" dirty="0" smtClean="0">
                <a:solidFill>
                  <a:schemeClr val="tx1"/>
                </a:solidFill>
                <a:effectLst/>
                <a:latin typeface="+mn-lt"/>
                <a:ea typeface="+mn-ea"/>
                <a:cs typeface="+mn-cs"/>
              </a:rPr>
              <a:t>ebsites that districts can visit for valuable resources on data security and privacy including guidance, training, checklists and more.</a:t>
            </a: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70A5385-8EFE-4A54-9ECC-50F8E7FCED3B}" type="slidenum">
              <a:rPr lang="en-US" smtClean="0"/>
              <a:t>3</a:t>
            </a:fld>
            <a:endParaRPr lang="en-US" dirty="0"/>
          </a:p>
        </p:txBody>
      </p:sp>
    </p:spTree>
    <p:extLst>
      <p:ext uri="{BB962C8B-B14F-4D97-AF65-F5344CB8AC3E}">
        <p14:creationId xmlns:p14="http://schemas.microsoft.com/office/powerpoint/2010/main" val="1109104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is an Android</a:t>
            </a:r>
            <a:r>
              <a:rPr lang="en-US" baseline="0" dirty="0" smtClean="0"/>
              <a:t> – a big walking computer</a:t>
            </a:r>
          </a:p>
          <a:p>
            <a:r>
              <a:rPr lang="en-US" baseline="0" dirty="0" smtClean="0"/>
              <a:t>Data is also Sentient Being – he is conscience, self aware, think, feel and create  </a:t>
            </a:r>
            <a:endParaRPr lang="en-US" dirty="0"/>
          </a:p>
        </p:txBody>
      </p:sp>
      <p:sp>
        <p:nvSpPr>
          <p:cNvPr id="4" name="Slide Number Placeholder 3"/>
          <p:cNvSpPr>
            <a:spLocks noGrp="1"/>
          </p:cNvSpPr>
          <p:nvPr>
            <p:ph type="sldNum" sz="quarter" idx="10"/>
          </p:nvPr>
        </p:nvSpPr>
        <p:spPr/>
        <p:txBody>
          <a:bodyPr/>
          <a:lstStyle/>
          <a:p>
            <a:fld id="{070A5385-8EFE-4A54-9ECC-50F8E7FCED3B}" type="slidenum">
              <a:rPr lang="en-US" smtClean="0"/>
              <a:t>4</a:t>
            </a:fld>
            <a:endParaRPr lang="en-US" dirty="0"/>
          </a:p>
        </p:txBody>
      </p:sp>
    </p:spTree>
    <p:extLst>
      <p:ext uri="{BB962C8B-B14F-4D97-AF65-F5344CB8AC3E}">
        <p14:creationId xmlns:p14="http://schemas.microsoft.com/office/powerpoint/2010/main" val="3762756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p>
          <a:p>
            <a:endParaRPr lang="en-US" dirty="0"/>
          </a:p>
          <a:p>
            <a:pPr marL="174271" indent="-174271">
              <a:buFont typeface="Arial" panose="020B0604020202020204" pitchFamily="34" charset="0"/>
              <a:buChar char="•"/>
            </a:pPr>
            <a:r>
              <a:rPr lang="en-US" dirty="0"/>
              <a:t>Security and Privacy are critical in K-12 education as the use of data systems, including online providers, continues to increase. </a:t>
            </a:r>
            <a:endParaRPr lang="en-US" dirty="0" smtClean="0"/>
          </a:p>
          <a:p>
            <a:pPr marL="174271" indent="-174271">
              <a:buFont typeface="Arial" panose="020B0604020202020204" pitchFamily="34" charset="0"/>
              <a:buChar char="•"/>
            </a:pPr>
            <a:endParaRPr lang="en-US" dirty="0" smtClean="0"/>
          </a:p>
          <a:p>
            <a:pPr marL="174271" indent="-174271">
              <a:buFont typeface="Arial" panose="020B0604020202020204" pitchFamily="34" charset="0"/>
              <a:buChar char="•"/>
            </a:pPr>
            <a:r>
              <a:rPr lang="en-US" dirty="0" smtClean="0"/>
              <a:t>Security</a:t>
            </a:r>
            <a:r>
              <a:rPr lang="en-US" baseline="0" dirty="0" smtClean="0"/>
              <a:t> and Privacy are not the same. </a:t>
            </a:r>
          </a:p>
          <a:p>
            <a:pPr marL="174271" indent="-174271">
              <a:buFont typeface="Arial" panose="020B0604020202020204" pitchFamily="34" charset="0"/>
              <a:buChar char="•"/>
            </a:pPr>
            <a:endParaRPr lang="en-US" dirty="0"/>
          </a:p>
          <a:p>
            <a:pPr marL="174271" indent="-174271">
              <a:buFont typeface="Arial" panose="020B0604020202020204" pitchFamily="34" charset="0"/>
              <a:buChar char="•"/>
            </a:pPr>
            <a:r>
              <a:rPr lang="en-US" dirty="0"/>
              <a:t>There are </a:t>
            </a:r>
            <a:r>
              <a:rPr lang="en-US" dirty="0" smtClean="0"/>
              <a:t>various</a:t>
            </a:r>
            <a:r>
              <a:rPr lang="en-US" baseline="0" dirty="0" smtClean="0"/>
              <a:t> (</a:t>
            </a:r>
            <a:r>
              <a:rPr lang="en-US" dirty="0" smtClean="0"/>
              <a:t>and </a:t>
            </a:r>
            <a:r>
              <a:rPr lang="en-US" dirty="0"/>
              <a:t>more </a:t>
            </a:r>
            <a:r>
              <a:rPr lang="en-US" dirty="0" smtClean="0"/>
              <a:t>technical</a:t>
            </a:r>
            <a:r>
              <a:rPr lang="en-US" baseline="0" dirty="0" smtClean="0"/>
              <a:t> d</a:t>
            </a:r>
            <a:r>
              <a:rPr lang="en-US" dirty="0" smtClean="0"/>
              <a:t>efinitions)</a:t>
            </a:r>
            <a:r>
              <a:rPr lang="en-US" baseline="0" dirty="0" smtClean="0"/>
              <a:t>, b</a:t>
            </a:r>
            <a:r>
              <a:rPr lang="en-US" dirty="0" smtClean="0"/>
              <a:t>ut this</a:t>
            </a:r>
            <a:r>
              <a:rPr lang="en-US" baseline="0" dirty="0" smtClean="0"/>
              <a:t> is a quick</a:t>
            </a:r>
            <a:r>
              <a:rPr lang="en-US" dirty="0" smtClean="0"/>
              <a:t> and </a:t>
            </a:r>
            <a:r>
              <a:rPr lang="en-US" dirty="0"/>
              <a:t>easy way to think about security versus privacy. </a:t>
            </a:r>
          </a:p>
          <a:p>
            <a:endParaRPr lang="en-US" dirty="0"/>
          </a:p>
          <a:p>
            <a:r>
              <a:rPr lang="en-US" b="1" dirty="0"/>
              <a:t>Additional Information </a:t>
            </a:r>
          </a:p>
          <a:p>
            <a:endParaRPr lang="en-US" dirty="0"/>
          </a:p>
          <a:p>
            <a:r>
              <a:rPr lang="en-US" dirty="0"/>
              <a:t>Other </a:t>
            </a:r>
            <a:r>
              <a:rPr lang="en-US" dirty="0" smtClean="0"/>
              <a:t>Definitions:</a:t>
            </a:r>
            <a:endParaRPr lang="en-US" dirty="0"/>
          </a:p>
          <a:p>
            <a:pPr defTabSz="929447">
              <a:defRPr/>
            </a:pPr>
            <a:endParaRPr lang="en-US" dirty="0"/>
          </a:p>
          <a:p>
            <a:pPr defTabSz="929447">
              <a:defRPr/>
            </a:pPr>
            <a:r>
              <a:rPr lang="en-US" dirty="0"/>
              <a:t>Data </a:t>
            </a:r>
            <a:r>
              <a:rPr lang="en-US" dirty="0" smtClean="0"/>
              <a:t>Privacy</a:t>
            </a:r>
            <a:r>
              <a:rPr lang="en-US" baseline="0" dirty="0" smtClean="0"/>
              <a:t> </a:t>
            </a:r>
            <a:r>
              <a:rPr lang="en-US" dirty="0" smtClean="0"/>
              <a:t>deals </a:t>
            </a:r>
            <a:r>
              <a:rPr lang="en-US" dirty="0"/>
              <a:t>with the ability an organization or individual has to determine what data in a computer system can be shared with third parties.</a:t>
            </a:r>
          </a:p>
          <a:p>
            <a:pPr defTabSz="929447">
              <a:defRPr/>
            </a:pPr>
            <a:r>
              <a:rPr lang="en-US" dirty="0"/>
              <a:t>Data Security deals with preventing unauthorized access to </a:t>
            </a:r>
            <a:r>
              <a:rPr lang="en-US" dirty="0">
                <a:solidFill>
                  <a:schemeClr val="tx1"/>
                </a:solidFill>
              </a:rPr>
              <a:t>computers, </a:t>
            </a:r>
            <a:r>
              <a:rPr lang="en-US" dirty="0" smtClean="0">
                <a:solidFill>
                  <a:schemeClr val="tx1"/>
                </a:solidFill>
              </a:rPr>
              <a:t>databases,</a:t>
            </a:r>
            <a:r>
              <a:rPr lang="en-US" baseline="0" dirty="0" smtClean="0">
                <a:solidFill>
                  <a:schemeClr val="tx1"/>
                </a:solidFill>
              </a:rPr>
              <a:t> </a:t>
            </a:r>
            <a:r>
              <a:rPr lang="en-US" dirty="0" smtClean="0"/>
              <a:t>and </a:t>
            </a:r>
            <a:r>
              <a:rPr lang="en-US" dirty="0"/>
              <a:t>websites</a:t>
            </a:r>
          </a:p>
          <a:p>
            <a:endParaRPr lang="en-US" sz="1000" dirty="0"/>
          </a:p>
          <a:p>
            <a:endParaRPr lang="en-US" sz="1000" dirty="0"/>
          </a:p>
        </p:txBody>
      </p:sp>
      <p:sp>
        <p:nvSpPr>
          <p:cNvPr id="4" name="Slide Number Placeholder 3"/>
          <p:cNvSpPr>
            <a:spLocks noGrp="1"/>
          </p:cNvSpPr>
          <p:nvPr>
            <p:ph type="sldNum" sz="quarter" idx="10"/>
          </p:nvPr>
        </p:nvSpPr>
        <p:spPr/>
        <p:txBody>
          <a:bodyPr/>
          <a:lstStyle/>
          <a:p>
            <a:fld id="{070A5385-8EFE-4A54-9ECC-50F8E7FCED3B}"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694012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p>
          <a:p>
            <a:endParaRPr lang="en-US" dirty="0"/>
          </a:p>
          <a:p>
            <a:pPr marL="171426" indent="-171426" defTabSz="914269">
              <a:buFont typeface="Arial" panose="020B0604020202020204" pitchFamily="34" charset="0"/>
              <a:buChar char="•"/>
              <a:defRPr/>
            </a:pPr>
            <a:r>
              <a:rPr lang="en-US" dirty="0"/>
              <a:t>We often hear about issues around </a:t>
            </a:r>
            <a:r>
              <a:rPr lang="en-US" dirty="0" smtClean="0"/>
              <a:t>“student</a:t>
            </a:r>
            <a:r>
              <a:rPr lang="en-US" dirty="0"/>
              <a:t>” data privacy. But schools store </a:t>
            </a:r>
            <a:r>
              <a:rPr lang="en-US" dirty="0" smtClean="0"/>
              <a:t>much</a:t>
            </a:r>
            <a:r>
              <a:rPr lang="en-US" baseline="0" dirty="0" smtClean="0"/>
              <a:t> more </a:t>
            </a:r>
            <a:r>
              <a:rPr lang="en-US" dirty="0" smtClean="0"/>
              <a:t>data</a:t>
            </a:r>
            <a:r>
              <a:rPr lang="en-US" dirty="0"/>
              <a:t>, </a:t>
            </a:r>
            <a:r>
              <a:rPr lang="en-US" dirty="0" smtClean="0"/>
              <a:t>including sensitive </a:t>
            </a:r>
            <a:r>
              <a:rPr lang="en-US" dirty="0"/>
              <a:t>data on teachers and principals. </a:t>
            </a:r>
            <a:br>
              <a:rPr lang="en-US" dirty="0"/>
            </a:br>
            <a:endParaRPr lang="en-US" dirty="0"/>
          </a:p>
          <a:p>
            <a:pPr marL="171426" indent="-171426" defTabSz="914269">
              <a:buFont typeface="Arial" panose="020B0604020202020204" pitchFamily="34" charset="0"/>
              <a:buChar char="•"/>
              <a:defRPr/>
            </a:pPr>
            <a:r>
              <a:rPr lang="en-US" dirty="0"/>
              <a:t>NYS Ed Law 2-d language specifically </a:t>
            </a:r>
            <a:r>
              <a:rPr lang="en-US" dirty="0" smtClean="0"/>
              <a:t>refers </a:t>
            </a:r>
            <a:r>
              <a:rPr lang="en-US" dirty="0"/>
              <a:t>to protecting student , teacher and principal </a:t>
            </a:r>
            <a:r>
              <a:rPr lang="en-US" dirty="0" smtClean="0"/>
              <a:t>data.</a:t>
            </a:r>
            <a:endParaRPr lang="en-US" dirty="0"/>
          </a:p>
          <a:p>
            <a:pPr marL="171426" indent="-171426" defTabSz="914269">
              <a:buFont typeface="Arial" panose="020B0604020202020204" pitchFamily="34" charset="0"/>
              <a:buChar char="•"/>
              <a:defRPr/>
            </a:pPr>
            <a:endParaRPr lang="en-US" dirty="0"/>
          </a:p>
          <a:p>
            <a:pPr marL="171426" indent="-171426" defTabSz="914269">
              <a:buFont typeface="Arial" panose="020B0604020202020204" pitchFamily="34" charset="0"/>
              <a:buChar char="•"/>
              <a:defRPr/>
            </a:pPr>
            <a:r>
              <a:rPr lang="en-US" dirty="0" smtClean="0"/>
              <a:t>This introduces NYS </a:t>
            </a:r>
            <a:r>
              <a:rPr lang="en-US" dirty="0"/>
              <a:t>Ed Law </a:t>
            </a:r>
            <a:r>
              <a:rPr lang="en-US" dirty="0" smtClean="0"/>
              <a:t>2-d,</a:t>
            </a:r>
            <a:r>
              <a:rPr lang="en-US" baseline="0" dirty="0" smtClean="0"/>
              <a:t> but it will be a</a:t>
            </a:r>
            <a:r>
              <a:rPr lang="en-US" dirty="0" smtClean="0"/>
              <a:t>ddressed in detail in </a:t>
            </a:r>
            <a:r>
              <a:rPr lang="en-US" dirty="0"/>
              <a:t>the Laws and Regulations </a:t>
            </a:r>
            <a:r>
              <a:rPr lang="en-US" dirty="0" smtClean="0"/>
              <a:t>section.</a:t>
            </a:r>
            <a:endParaRPr lang="en-US" dirty="0"/>
          </a:p>
          <a:p>
            <a:endParaRPr lang="en-US" dirty="0" smtClean="0"/>
          </a:p>
        </p:txBody>
      </p:sp>
      <p:sp>
        <p:nvSpPr>
          <p:cNvPr id="4" name="Slide Number Placeholder 3"/>
          <p:cNvSpPr>
            <a:spLocks noGrp="1"/>
          </p:cNvSpPr>
          <p:nvPr>
            <p:ph type="sldNum" sz="quarter" idx="10"/>
          </p:nvPr>
        </p:nvSpPr>
        <p:spPr/>
        <p:txBody>
          <a:bodyPr/>
          <a:lstStyle/>
          <a:p>
            <a:fld id="{070A5385-8EFE-4A54-9ECC-50F8E7FCED3B}"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058067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p>
          <a:p>
            <a:pPr marL="285710" indent="-285710">
              <a:buFont typeface="Arial" panose="020B0604020202020204" pitchFamily="34" charset="0"/>
              <a:buChar char="•"/>
            </a:pPr>
            <a:endParaRPr lang="en-US" dirty="0"/>
          </a:p>
          <a:p>
            <a:pPr marL="285710" indent="-285710">
              <a:buFont typeface="Arial" panose="020B0604020202020204" pitchFamily="34" charset="0"/>
              <a:buChar char="•"/>
            </a:pPr>
            <a:r>
              <a:rPr lang="en-US" dirty="0"/>
              <a:t>The slide shows a sample of the many types of data school district’s store as part of  their every day business. </a:t>
            </a:r>
            <a:br>
              <a:rPr lang="en-US" dirty="0"/>
            </a:br>
            <a:endParaRPr lang="en-US" dirty="0"/>
          </a:p>
          <a:p>
            <a:pPr marL="285710" indent="-285710">
              <a:buFont typeface="Arial" panose="020B0604020202020204" pitchFamily="34" charset="0"/>
              <a:buChar char="•"/>
            </a:pPr>
            <a:r>
              <a:rPr lang="en-US" dirty="0"/>
              <a:t>The large </a:t>
            </a:r>
            <a:r>
              <a:rPr lang="en-US" dirty="0" smtClean="0"/>
              <a:t>number </a:t>
            </a:r>
            <a:r>
              <a:rPr lang="en-US" dirty="0"/>
              <a:t>of data and systems help illustrate the scope of security and privacy issues</a:t>
            </a:r>
            <a:r>
              <a:rPr lang="en-US" dirty="0" smtClean="0"/>
              <a:t>.</a:t>
            </a:r>
          </a:p>
          <a:p>
            <a:pPr marL="285710" indent="-285710">
              <a:buFont typeface="Arial" panose="020B0604020202020204" pitchFamily="34" charset="0"/>
              <a:buChar char="•"/>
            </a:pPr>
            <a:endParaRPr lang="en-US" dirty="0" smtClean="0"/>
          </a:p>
          <a:p>
            <a:pPr marL="285710" indent="-285710" defTabSz="912205">
              <a:buFont typeface="Arial" panose="020B0604020202020204" pitchFamily="34" charset="0"/>
              <a:buChar char="•"/>
              <a:defRPr/>
            </a:pPr>
            <a:r>
              <a:rPr lang="en-US" dirty="0" smtClean="0"/>
              <a:t>A complete list of NYS Student Information Repository System data elements can be found at  http://www.p12.nysed.gov/irs/sirs/</a:t>
            </a:r>
            <a:r>
              <a:rPr lang="en-US" baseline="0" dirty="0" smtClean="0"/>
              <a:t> and at nysdsp.org</a:t>
            </a:r>
            <a:endParaRPr lang="en-US" dirty="0" smtClean="0"/>
          </a:p>
          <a:p>
            <a:pPr marL="285710" indent="-285710">
              <a:buFont typeface="Arial" panose="020B0604020202020204" pitchFamily="34" charset="0"/>
              <a:buChar char="•"/>
            </a:pPr>
            <a:endParaRPr lang="en-US" dirty="0" smtClean="0"/>
          </a:p>
          <a:p>
            <a:pPr marL="285710" indent="-285710">
              <a:buFont typeface="Arial" panose="020B0604020202020204" pitchFamily="34" charset="0"/>
              <a:buChar char="•"/>
            </a:pPr>
            <a:r>
              <a:rPr lang="en-US" dirty="0" smtClean="0"/>
              <a:t>Why do we collect all</a:t>
            </a:r>
            <a:r>
              <a:rPr lang="en-US" baseline="0" dirty="0" smtClean="0"/>
              <a:t> this data?  School Operations, Measuring Progress of Students, Improving the Education Program and Meeting the needs of students (surveys and other feedback).</a:t>
            </a:r>
            <a:endParaRPr lang="en-US" dirty="0"/>
          </a:p>
          <a:p>
            <a:pPr marL="285710" indent="-285710">
              <a:buFont typeface="Arial" panose="020B0604020202020204" pitchFamily="34" charset="0"/>
              <a:buChar char="•"/>
            </a:pPr>
            <a:endParaRPr lang="en-US" dirty="0"/>
          </a:p>
          <a:p>
            <a:pPr marL="285710" indent="-285710">
              <a:buFont typeface="Arial" panose="020B0604020202020204" pitchFamily="34" charset="0"/>
              <a:buChar char="•"/>
            </a:pPr>
            <a:r>
              <a:rPr lang="en-US" dirty="0"/>
              <a:t>Data includes information from student educational records, as well as data that is involved in the APPR process for teachers and </a:t>
            </a:r>
            <a:r>
              <a:rPr lang="en-US" dirty="0" smtClean="0"/>
              <a:t>principals</a:t>
            </a:r>
            <a:endParaRPr lang="en-US" dirty="0"/>
          </a:p>
          <a:p>
            <a:endParaRPr lang="en-US" dirty="0"/>
          </a:p>
          <a:p>
            <a:pPr marL="285710" indent="-285710" defTabSz="914269">
              <a:buFont typeface="Arial" panose="020B0604020202020204" pitchFamily="34" charset="0"/>
              <a:buChar char="•"/>
              <a:defRPr/>
            </a:pPr>
            <a:r>
              <a:rPr lang="en-US" dirty="0"/>
              <a:t>Think about the vast amounts of data that originations manage and to which individuals have access, and the importance of security and privacy.</a:t>
            </a:r>
          </a:p>
          <a:p>
            <a:endParaRPr lang="en-US" sz="1800" dirty="0"/>
          </a:p>
        </p:txBody>
      </p:sp>
      <p:sp>
        <p:nvSpPr>
          <p:cNvPr id="4" name="Slide Number Placeholder 3"/>
          <p:cNvSpPr>
            <a:spLocks noGrp="1"/>
          </p:cNvSpPr>
          <p:nvPr>
            <p:ph type="sldNum" sz="quarter" idx="10"/>
          </p:nvPr>
        </p:nvSpPr>
        <p:spPr/>
        <p:txBody>
          <a:bodyPr/>
          <a:lstStyle/>
          <a:p>
            <a:fld id="{070A5385-8EFE-4A54-9ECC-50F8E7FCED3B}" type="slidenum">
              <a:rPr lang="en-US" smtClean="0"/>
              <a:t>7</a:t>
            </a:fld>
            <a:endParaRPr lang="en-US" dirty="0"/>
          </a:p>
        </p:txBody>
      </p:sp>
    </p:spTree>
    <p:extLst>
      <p:ext uri="{BB962C8B-B14F-4D97-AF65-F5344CB8AC3E}">
        <p14:creationId xmlns:p14="http://schemas.microsoft.com/office/powerpoint/2010/main" val="2903555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p>
          <a:p>
            <a:endParaRPr lang="en-US" b="1" dirty="0"/>
          </a:p>
          <a:p>
            <a:pPr marL="171426" indent="-171426">
              <a:buFont typeface="Arial" panose="020B0604020202020204" pitchFamily="34" charset="0"/>
              <a:buChar char="•"/>
            </a:pPr>
            <a:r>
              <a:rPr lang="en-US" dirty="0"/>
              <a:t>All of this data is stored across many different  vendor data  systems and district databases. </a:t>
            </a:r>
          </a:p>
          <a:p>
            <a:pPr marL="171426" indent="-171426">
              <a:buFont typeface="Arial" panose="020B0604020202020204" pitchFamily="34" charset="0"/>
              <a:buChar char="•"/>
            </a:pPr>
            <a:endParaRPr lang="en-US" dirty="0"/>
          </a:p>
          <a:p>
            <a:pPr marL="171426" indent="-171426">
              <a:buFont typeface="Arial" panose="020B0604020202020204" pitchFamily="34" charset="0"/>
              <a:buChar char="•"/>
            </a:pPr>
            <a:r>
              <a:rPr lang="en-US" dirty="0"/>
              <a:t>Later we will discuss best practices for individuals and organizations for protecting this data. </a:t>
            </a:r>
          </a:p>
          <a:p>
            <a:pPr marL="171426" indent="-171426">
              <a:buFont typeface="Arial" panose="020B0604020202020204" pitchFamily="34" charset="0"/>
              <a:buChar char="•"/>
            </a:pPr>
            <a:endParaRPr lang="en-US" dirty="0"/>
          </a:p>
          <a:p>
            <a:pPr marL="171426" indent="-171426">
              <a:buFont typeface="Arial" panose="020B0604020202020204" pitchFamily="34" charset="0"/>
              <a:buChar char="•"/>
            </a:pPr>
            <a:r>
              <a:rPr lang="en-US" dirty="0"/>
              <a:t>Systems used by districts can number in the dozens.  More systems include: </a:t>
            </a:r>
          </a:p>
          <a:p>
            <a:endParaRPr lang="en-US" dirty="0"/>
          </a:p>
          <a:p>
            <a:pPr marL="747586" lvl="1" indent="-290452">
              <a:buFont typeface="Arial" panose="020B0604020202020204" pitchFamily="34" charset="0"/>
              <a:buChar char="•"/>
            </a:pPr>
            <a:r>
              <a:rPr lang="en-US" dirty="0"/>
              <a:t>Assessment					</a:t>
            </a:r>
          </a:p>
          <a:p>
            <a:pPr marL="747586" lvl="1" indent="-290452">
              <a:buFont typeface="Arial" panose="020B0604020202020204" pitchFamily="34" charset="0"/>
              <a:buChar char="•"/>
            </a:pPr>
            <a:r>
              <a:rPr lang="en-US" dirty="0"/>
              <a:t>Content Management System</a:t>
            </a:r>
          </a:p>
          <a:p>
            <a:pPr marL="747586" lvl="1" indent="-290452">
              <a:buFont typeface="Arial" panose="020B0604020202020204" pitchFamily="34" charset="0"/>
              <a:buChar char="•"/>
            </a:pPr>
            <a:r>
              <a:rPr lang="en-US" dirty="0"/>
              <a:t>Credit Recovery</a:t>
            </a:r>
          </a:p>
          <a:p>
            <a:pPr marL="747586" lvl="1" indent="-290452">
              <a:buFont typeface="Arial" panose="020B0604020202020204" pitchFamily="34" charset="0"/>
              <a:buChar char="•"/>
            </a:pPr>
            <a:r>
              <a:rPr lang="en-US" dirty="0"/>
              <a:t>Curriculum Mapping</a:t>
            </a:r>
          </a:p>
          <a:p>
            <a:pPr marL="747586" lvl="1" indent="-290452">
              <a:buFont typeface="Arial" panose="020B0604020202020204" pitchFamily="34" charset="0"/>
              <a:buChar char="•"/>
            </a:pPr>
            <a:r>
              <a:rPr lang="en-US" dirty="0"/>
              <a:t>Guidance</a:t>
            </a:r>
          </a:p>
          <a:p>
            <a:pPr marL="747586" lvl="1" indent="-290452">
              <a:buFont typeface="Arial" panose="020B0604020202020204" pitchFamily="34" charset="0"/>
              <a:buChar char="•"/>
            </a:pPr>
            <a:r>
              <a:rPr lang="en-US" dirty="0"/>
              <a:t>Financial</a:t>
            </a:r>
          </a:p>
          <a:p>
            <a:pPr marL="747586" lvl="1" indent="-290452">
              <a:buFont typeface="Arial" panose="020B0604020202020204" pitchFamily="34" charset="0"/>
              <a:buChar char="•"/>
            </a:pPr>
            <a:r>
              <a:rPr lang="en-US" dirty="0"/>
              <a:t>Instructional</a:t>
            </a:r>
          </a:p>
          <a:p>
            <a:pPr marL="747586" lvl="1" indent="-290452">
              <a:buFont typeface="Arial" panose="020B0604020202020204" pitchFamily="34" charset="0"/>
              <a:buChar char="•"/>
            </a:pPr>
            <a:r>
              <a:rPr lang="en-US" dirty="0"/>
              <a:t>Medical</a:t>
            </a:r>
          </a:p>
          <a:p>
            <a:pPr marL="747586" lvl="1" indent="-290452">
              <a:buFont typeface="Arial" panose="020B0604020202020204" pitchFamily="34" charset="0"/>
              <a:buChar char="•"/>
            </a:pPr>
            <a:r>
              <a:rPr lang="en-US" dirty="0"/>
              <a:t>Messaging</a:t>
            </a:r>
          </a:p>
          <a:p>
            <a:pPr marL="747586" lvl="1" indent="-290452">
              <a:buFont typeface="Arial" panose="020B0604020202020204" pitchFamily="34" charset="0"/>
              <a:buChar char="•"/>
            </a:pPr>
            <a:r>
              <a:rPr lang="en-US" dirty="0"/>
              <a:t>Network Management</a:t>
            </a:r>
          </a:p>
          <a:p>
            <a:pPr marL="747586" lvl="1" indent="-290452">
              <a:buFont typeface="Arial" panose="020B0604020202020204" pitchFamily="34" charset="0"/>
              <a:buChar char="•"/>
            </a:pPr>
            <a:r>
              <a:rPr lang="en-US" dirty="0"/>
              <a:t>Parent-Teacher Scheduler</a:t>
            </a:r>
          </a:p>
          <a:p>
            <a:pPr marL="747586" lvl="1" indent="-290452">
              <a:buFont typeface="Arial" panose="020B0604020202020204" pitchFamily="34" charset="0"/>
              <a:buChar char="•"/>
            </a:pPr>
            <a:r>
              <a:rPr lang="en-US" dirty="0"/>
              <a:t>Physical </a:t>
            </a:r>
            <a:r>
              <a:rPr lang="en-US" dirty="0" smtClean="0"/>
              <a:t>Education/Athletics</a:t>
            </a:r>
            <a:endParaRPr lang="en-US" dirty="0"/>
          </a:p>
          <a:p>
            <a:pPr marL="747586" lvl="1" indent="-290452">
              <a:buFont typeface="Arial" panose="020B0604020202020204" pitchFamily="34" charset="0"/>
              <a:buChar char="•"/>
            </a:pPr>
            <a:r>
              <a:rPr lang="en-US" dirty="0"/>
              <a:t>Productivity</a:t>
            </a:r>
          </a:p>
          <a:p>
            <a:pPr marL="747586" lvl="1" indent="-290452">
              <a:buFont typeface="Arial" panose="020B0604020202020204" pitchFamily="34" charset="0"/>
              <a:buChar char="•"/>
            </a:pPr>
            <a:r>
              <a:rPr lang="en-US" dirty="0"/>
              <a:t>Professional Development</a:t>
            </a:r>
          </a:p>
          <a:p>
            <a:pPr marL="747586" lvl="1" indent="-290452">
              <a:buFont typeface="Arial" panose="020B0604020202020204" pitchFamily="34" charset="0"/>
              <a:buChar char="•"/>
            </a:pPr>
            <a:r>
              <a:rPr lang="en-US" dirty="0"/>
              <a:t>School Board Communications</a:t>
            </a:r>
          </a:p>
          <a:p>
            <a:pPr marL="747586" lvl="1" indent="-290452">
              <a:buFont typeface="Arial" panose="020B0604020202020204" pitchFamily="34" charset="0"/>
              <a:buChar char="•"/>
            </a:pPr>
            <a:r>
              <a:rPr lang="en-US" dirty="0"/>
              <a:t>Security</a:t>
            </a:r>
          </a:p>
          <a:p>
            <a:pPr marL="747586" lvl="1" indent="-290452">
              <a:buFont typeface="Arial" panose="020B0604020202020204" pitchFamily="34" charset="0"/>
              <a:buChar char="•"/>
            </a:pPr>
            <a:r>
              <a:rPr lang="en-US" dirty="0"/>
              <a:t>Student Data Analysis</a:t>
            </a:r>
          </a:p>
          <a:p>
            <a:pPr marL="747586" lvl="1" indent="-290452">
              <a:buFont typeface="Arial" panose="020B0604020202020204" pitchFamily="34" charset="0"/>
              <a:buChar char="•"/>
            </a:pPr>
            <a:r>
              <a:rPr lang="en-US" dirty="0"/>
              <a:t>Substitute Teacher</a:t>
            </a:r>
          </a:p>
          <a:p>
            <a:pPr marL="747586" lvl="1" indent="-290452">
              <a:buFont typeface="Arial" panose="020B0604020202020204" pitchFamily="34" charset="0"/>
              <a:buChar char="•"/>
            </a:pPr>
            <a:r>
              <a:rPr lang="en-US" dirty="0"/>
              <a:t>Teacher Evaluation</a:t>
            </a:r>
          </a:p>
          <a:p>
            <a:pPr marL="747586" lvl="1" indent="-290452">
              <a:buFont typeface="Arial" panose="020B0604020202020204" pitchFamily="34" charset="0"/>
              <a:buChar char="•"/>
            </a:pPr>
            <a:r>
              <a:rPr lang="en-US" dirty="0"/>
              <a:t>Telephone</a:t>
            </a:r>
          </a:p>
          <a:p>
            <a:endParaRPr lang="en-US" dirty="0"/>
          </a:p>
          <a:p>
            <a:endParaRPr lang="en-US" dirty="0"/>
          </a:p>
        </p:txBody>
      </p:sp>
      <p:sp>
        <p:nvSpPr>
          <p:cNvPr id="4" name="Slide Number Placeholder 3"/>
          <p:cNvSpPr>
            <a:spLocks noGrp="1"/>
          </p:cNvSpPr>
          <p:nvPr>
            <p:ph type="sldNum" sz="quarter" idx="10"/>
          </p:nvPr>
        </p:nvSpPr>
        <p:spPr/>
        <p:txBody>
          <a:bodyPr/>
          <a:lstStyle/>
          <a:p>
            <a:fld id="{54B07D30-95D7-45AE-B788-906B12E49686}"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7915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p>
          <a:p>
            <a:endParaRPr lang="en-US" dirty="0"/>
          </a:p>
          <a:p>
            <a:endParaRPr lang="en-US" dirty="0"/>
          </a:p>
          <a:p>
            <a:pPr marL="174271" indent="-174271">
              <a:buFont typeface="Arial" panose="020B0604020202020204" pitchFamily="34" charset="0"/>
              <a:buChar char="•"/>
            </a:pPr>
            <a:r>
              <a:rPr lang="en-US" dirty="0"/>
              <a:t>New </a:t>
            </a:r>
            <a:r>
              <a:rPr lang="en-US" dirty="0" smtClean="0"/>
              <a:t>Technologies:</a:t>
            </a:r>
            <a:r>
              <a:rPr lang="en-US" baseline="0" dirty="0" smtClean="0"/>
              <a:t> </a:t>
            </a:r>
            <a:r>
              <a:rPr lang="en-US" dirty="0" smtClean="0"/>
              <a:t>Many </a:t>
            </a:r>
            <a:r>
              <a:rPr lang="en-US" dirty="0"/>
              <a:t>people have smart phones with video cameras, GPS with them </a:t>
            </a:r>
            <a:r>
              <a:rPr lang="en-US" dirty="0" smtClean="0"/>
              <a:t>at all times.</a:t>
            </a:r>
            <a:endParaRPr lang="en-US" dirty="0"/>
          </a:p>
          <a:p>
            <a:pPr marL="174271" indent="-174271">
              <a:buFont typeface="Arial" panose="020B0604020202020204" pitchFamily="34" charset="0"/>
              <a:buChar char="•"/>
            </a:pPr>
            <a:endParaRPr lang="en-US" dirty="0"/>
          </a:p>
          <a:p>
            <a:pPr marL="174271" indent="-174271">
              <a:buFont typeface="Arial" panose="020B0604020202020204" pitchFamily="34" charset="0"/>
              <a:buChar char="•"/>
            </a:pPr>
            <a:r>
              <a:rPr lang="en-US" dirty="0"/>
              <a:t>Many laws were written a long time ago. Some updates have occurred and more are </a:t>
            </a:r>
            <a:r>
              <a:rPr lang="en-US" dirty="0" smtClean="0"/>
              <a:t>proposed.</a:t>
            </a:r>
            <a:endParaRPr lang="en-US" dirty="0"/>
          </a:p>
          <a:p>
            <a:pPr marL="174271" indent="-174271">
              <a:buFont typeface="Arial" panose="020B0604020202020204" pitchFamily="34" charset="0"/>
              <a:buChar char="•"/>
            </a:pPr>
            <a:endParaRPr lang="en-US" dirty="0"/>
          </a:p>
          <a:p>
            <a:pPr marL="174271" indent="-174271">
              <a:buFont typeface="Arial" panose="020B0604020202020204" pitchFamily="34" charset="0"/>
              <a:buChar char="•"/>
            </a:pPr>
            <a:r>
              <a:rPr lang="en-US" dirty="0"/>
              <a:t>Data is </a:t>
            </a:r>
            <a:r>
              <a:rPr lang="en-US" dirty="0" smtClean="0"/>
              <a:t>Valuable:</a:t>
            </a:r>
            <a:r>
              <a:rPr lang="en-US" baseline="0" dirty="0" smtClean="0"/>
              <a:t> </a:t>
            </a:r>
            <a:r>
              <a:rPr lang="en-US" dirty="0" smtClean="0"/>
              <a:t>.Search data can</a:t>
            </a:r>
            <a:r>
              <a:rPr lang="en-US" baseline="0" dirty="0" smtClean="0"/>
              <a:t> be </a:t>
            </a:r>
            <a:r>
              <a:rPr lang="en-US" dirty="0" smtClean="0"/>
              <a:t>saved</a:t>
            </a:r>
            <a:r>
              <a:rPr lang="en-US" dirty="0"/>
              <a:t>, </a:t>
            </a:r>
            <a:r>
              <a:rPr lang="en-US" dirty="0" smtClean="0"/>
              <a:t>sold</a:t>
            </a:r>
            <a:r>
              <a:rPr lang="en-US" baseline="0" dirty="0" smtClean="0"/>
              <a:t> </a:t>
            </a:r>
            <a:r>
              <a:rPr lang="en-US" dirty="0" smtClean="0"/>
              <a:t>and </a:t>
            </a:r>
            <a:r>
              <a:rPr lang="en-US" dirty="0"/>
              <a:t>used for advertising</a:t>
            </a:r>
          </a:p>
          <a:p>
            <a:endParaRPr lang="en-US" baseline="0" dirty="0" smtClean="0"/>
          </a:p>
          <a:p>
            <a:pPr marL="174271" indent="-17427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4B07D30-95D7-45AE-B788-906B12E49686}"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9184054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96343" y="1668009"/>
            <a:ext cx="8371113" cy="1143000"/>
          </a:xfrm>
        </p:spPr>
        <p:txBody>
          <a:bodyPr>
            <a:noAutofit/>
          </a:bodyPr>
          <a:lstStyle>
            <a:lvl1pPr algn="r">
              <a:defRPr sz="5400">
                <a:solidFill>
                  <a:srgbClr val="234D64"/>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B39D1D23-C97A-4223-B3E4-68AF17993B52}" type="datetimeFigureOut">
              <a:rPr lang="en-US" smtClean="0"/>
              <a:t>6/18/2015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FDA4A3-3E4F-40E3-B6C8-708C07CE0AF1}" type="slidenum">
              <a:rPr lang="en-US" smtClean="0"/>
              <a:t>‹#›</a:t>
            </a:fld>
            <a:endParaRPr lang="en-US" dirty="0"/>
          </a:p>
        </p:txBody>
      </p:sp>
      <p:pic>
        <p:nvPicPr>
          <p:cNvPr id="6" name="Shape 235"/>
          <p:cNvPicPr preferRelativeResize="0"/>
          <p:nvPr userDrawn="1"/>
        </p:nvPicPr>
        <p:blipFill rotWithShape="1">
          <a:blip r:embed="rId3">
            <a:alphaModFix/>
          </a:blip>
          <a:srcRect l="8088" t="23348" r="8842" b="8549"/>
          <a:stretch/>
        </p:blipFill>
        <p:spPr>
          <a:xfrm>
            <a:off x="6596744" y="5908852"/>
            <a:ext cx="5176706" cy="795670"/>
          </a:xfrm>
          <a:prstGeom prst="rect">
            <a:avLst/>
          </a:prstGeom>
          <a:noFill/>
          <a:ln>
            <a:noFill/>
          </a:ln>
        </p:spPr>
      </p:pic>
    </p:spTree>
    <p:extLst>
      <p:ext uri="{BB962C8B-B14F-4D97-AF65-F5344CB8AC3E}">
        <p14:creationId xmlns:p14="http://schemas.microsoft.com/office/powerpoint/2010/main" val="4280753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EF239D-FEF1-4F1F-BEFC-145C97163ADF}" type="datetimeFigureOut">
              <a:rPr lang="en-US" smtClean="0"/>
              <a:t>6/18/2015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37B11-562E-442B-B87B-4F564707726E}" type="slidenum">
              <a:rPr lang="en-US" smtClean="0"/>
              <a:t>‹#›</a:t>
            </a:fld>
            <a:endParaRPr lang="en-US" dirty="0"/>
          </a:p>
        </p:txBody>
      </p:sp>
    </p:spTree>
    <p:extLst>
      <p:ext uri="{BB962C8B-B14F-4D97-AF65-F5344CB8AC3E}">
        <p14:creationId xmlns:p14="http://schemas.microsoft.com/office/powerpoint/2010/main" val="201894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DF058E-5EDA-4721-B097-6354D802CEDA}" type="datetimeFigureOut">
              <a:rPr lang="en-US" smtClean="0"/>
              <a:t>6/18/2015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8B9786-5EBA-45AE-BC52-8D996D6E3D13}" type="slidenum">
              <a:rPr lang="en-US" smtClean="0"/>
              <a:t>‹#›</a:t>
            </a:fld>
            <a:endParaRPr lang="en-US" dirty="0"/>
          </a:p>
        </p:txBody>
      </p:sp>
    </p:spTree>
    <p:extLst>
      <p:ext uri="{BB962C8B-B14F-4D97-AF65-F5344CB8AC3E}">
        <p14:creationId xmlns:p14="http://schemas.microsoft.com/office/powerpoint/2010/main" val="3179419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DF058E-5EDA-4721-B097-6354D802CEDA}" type="datetimeFigureOut">
              <a:rPr lang="en-US" smtClean="0"/>
              <a:t>6/18/2015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18B9786-5EBA-45AE-BC52-8D996D6E3D13}" type="slidenum">
              <a:rPr lang="en-US" smtClean="0"/>
              <a:t>‹#›</a:t>
            </a:fld>
            <a:endParaRPr lang="en-US" dirty="0"/>
          </a:p>
        </p:txBody>
      </p:sp>
    </p:spTree>
    <p:extLst>
      <p:ext uri="{BB962C8B-B14F-4D97-AF65-F5344CB8AC3E}">
        <p14:creationId xmlns:p14="http://schemas.microsoft.com/office/powerpoint/2010/main" val="3408707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A4AF63-342D-4F69-BC4D-7C86ABA6BDB8}" type="datetimeFigureOut">
              <a:rPr lang="en-US" smtClean="0"/>
              <a:t>6/18/2015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E0053-9E21-44FC-A82B-105B47E043EE}" type="slidenum">
              <a:rPr lang="en-US" smtClean="0"/>
              <a:t>‹#›</a:t>
            </a:fld>
            <a:endParaRPr lang="en-US" dirty="0"/>
          </a:p>
        </p:txBody>
      </p:sp>
    </p:spTree>
    <p:extLst>
      <p:ext uri="{BB962C8B-B14F-4D97-AF65-F5344CB8AC3E}">
        <p14:creationId xmlns:p14="http://schemas.microsoft.com/office/powerpoint/2010/main" val="675045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A4AF63-342D-4F69-BC4D-7C86ABA6BDB8}" type="datetimeFigureOut">
              <a:rPr lang="en-US" smtClean="0"/>
              <a:t>6/18/2015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8E0053-9E21-44FC-A82B-105B47E043EE}" type="slidenum">
              <a:rPr lang="en-US" smtClean="0"/>
              <a:t>‹#›</a:t>
            </a:fld>
            <a:endParaRPr lang="en-US" dirty="0"/>
          </a:p>
        </p:txBody>
      </p:sp>
    </p:spTree>
    <p:extLst>
      <p:ext uri="{BB962C8B-B14F-4D97-AF65-F5344CB8AC3E}">
        <p14:creationId xmlns:p14="http://schemas.microsoft.com/office/powerpoint/2010/main" val="1905367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A4AF63-342D-4F69-BC4D-7C86ABA6BDB8}" type="datetimeFigureOut">
              <a:rPr lang="en-US" smtClean="0"/>
              <a:t>6/18/2015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58E0053-9E21-44FC-A82B-105B47E043EE}" type="slidenum">
              <a:rPr lang="en-US" smtClean="0"/>
              <a:t>‹#›</a:t>
            </a:fld>
            <a:endParaRPr lang="en-US" dirty="0"/>
          </a:p>
        </p:txBody>
      </p:sp>
    </p:spTree>
    <p:extLst>
      <p:ext uri="{BB962C8B-B14F-4D97-AF65-F5344CB8AC3E}">
        <p14:creationId xmlns:p14="http://schemas.microsoft.com/office/powerpoint/2010/main" val="45525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A51F73-8878-440A-B408-9316B608BC93}" type="datetimeFigureOut">
              <a:rPr lang="en-US" smtClean="0"/>
              <a:t>6/18/2015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F9B857-E65B-4045-857E-95DCCE579C5E}" type="slidenum">
              <a:rPr lang="en-US" smtClean="0"/>
              <a:t>‹#›</a:t>
            </a:fld>
            <a:endParaRPr lang="en-US" dirty="0"/>
          </a:p>
        </p:txBody>
      </p:sp>
    </p:spTree>
    <p:extLst>
      <p:ext uri="{BB962C8B-B14F-4D97-AF65-F5344CB8AC3E}">
        <p14:creationId xmlns:p14="http://schemas.microsoft.com/office/powerpoint/2010/main" val="2484570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A51F73-8878-440A-B408-9316B608BC93}" type="datetimeFigureOut">
              <a:rPr lang="en-US" smtClean="0"/>
              <a:t>6/18/2015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F9B857-E65B-4045-857E-95DCCE579C5E}" type="slidenum">
              <a:rPr lang="en-US" smtClean="0"/>
              <a:t>‹#›</a:t>
            </a:fld>
            <a:endParaRPr lang="en-US" dirty="0"/>
          </a:p>
        </p:txBody>
      </p:sp>
    </p:spTree>
    <p:extLst>
      <p:ext uri="{BB962C8B-B14F-4D97-AF65-F5344CB8AC3E}">
        <p14:creationId xmlns:p14="http://schemas.microsoft.com/office/powerpoint/2010/main" val="2846833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A51F73-8878-440A-B408-9316B608BC93}" type="datetimeFigureOut">
              <a:rPr lang="en-US" smtClean="0"/>
              <a:t>6/18/2015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F9B857-E65B-4045-857E-95DCCE579C5E}" type="slidenum">
              <a:rPr lang="en-US" smtClean="0"/>
              <a:t>‹#›</a:t>
            </a:fld>
            <a:endParaRPr lang="en-US" dirty="0"/>
          </a:p>
        </p:txBody>
      </p:sp>
    </p:spTree>
    <p:extLst>
      <p:ext uri="{BB962C8B-B14F-4D97-AF65-F5344CB8AC3E}">
        <p14:creationId xmlns:p14="http://schemas.microsoft.com/office/powerpoint/2010/main" val="14382908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A51F73-8878-440A-B408-9316B608BC93}" type="datetimeFigureOut">
              <a:rPr lang="en-US" smtClean="0"/>
              <a:t>6/18/2015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8F9B857-E65B-4045-857E-95DCCE579C5E}" type="slidenum">
              <a:rPr lang="en-US" smtClean="0"/>
              <a:t>‹#›</a:t>
            </a:fld>
            <a:endParaRPr lang="en-US" dirty="0"/>
          </a:p>
        </p:txBody>
      </p:sp>
    </p:spTree>
    <p:extLst>
      <p:ext uri="{BB962C8B-B14F-4D97-AF65-F5344CB8AC3E}">
        <p14:creationId xmlns:p14="http://schemas.microsoft.com/office/powerpoint/2010/main" val="3797995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6142" y="481467"/>
            <a:ext cx="9786257" cy="1143000"/>
          </a:xfrm>
        </p:spPr>
        <p:txBody>
          <a:bodyPr/>
          <a:lstStyle>
            <a:lvl1pPr algn="l">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1839686"/>
            <a:ext cx="10972800" cy="4286477"/>
          </a:xfrm>
        </p:spPr>
        <p:txBody>
          <a:bodyPr/>
          <a:lstStyle>
            <a:lvl1pPr>
              <a:defRPr>
                <a:solidFill>
                  <a:srgbClr val="234D64"/>
                </a:solidFill>
              </a:defRPr>
            </a:lvl1pPr>
            <a:lvl2pPr>
              <a:defRPr>
                <a:solidFill>
                  <a:srgbClr val="234D64"/>
                </a:solidFill>
              </a:defRPr>
            </a:lvl2pPr>
            <a:lvl3pPr>
              <a:defRPr>
                <a:solidFill>
                  <a:srgbClr val="234D64"/>
                </a:solidFill>
              </a:defRPr>
            </a:lvl3pPr>
            <a:lvl4pPr>
              <a:defRPr>
                <a:solidFill>
                  <a:srgbClr val="234D64"/>
                </a:solidFill>
              </a:defRPr>
            </a:lvl4pPr>
            <a:lvl5pPr>
              <a:defRPr>
                <a:solidFill>
                  <a:srgbClr val="234D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EEF239D-FEF1-4F1F-BEFC-145C97163ADF}" type="datetimeFigureOut">
              <a:rPr lang="en-US" smtClean="0">
                <a:solidFill>
                  <a:srgbClr val="234D64">
                    <a:tint val="75000"/>
                  </a:srgbClr>
                </a:solidFill>
              </a:rPr>
              <a:pPr/>
              <a:t>6/18/2015</a:t>
            </a:fld>
            <a:endParaRPr lang="en-US" dirty="0">
              <a:solidFill>
                <a:srgbClr val="234D64">
                  <a:tint val="75000"/>
                </a:srgbClr>
              </a:solidFill>
            </a:endParaRPr>
          </a:p>
        </p:txBody>
      </p:sp>
      <p:sp>
        <p:nvSpPr>
          <p:cNvPr id="5" name="Footer Placeholder 4"/>
          <p:cNvSpPr>
            <a:spLocks noGrp="1"/>
          </p:cNvSpPr>
          <p:nvPr>
            <p:ph type="ftr" sz="quarter" idx="11"/>
          </p:nvPr>
        </p:nvSpPr>
        <p:spPr/>
        <p:txBody>
          <a:bodyPr/>
          <a:lstStyle/>
          <a:p>
            <a:endParaRPr lang="en-US" dirty="0">
              <a:solidFill>
                <a:srgbClr val="234D64">
                  <a:tint val="75000"/>
                </a:srgbClr>
              </a:solidFill>
            </a:endParaRPr>
          </a:p>
        </p:txBody>
      </p:sp>
      <p:sp>
        <p:nvSpPr>
          <p:cNvPr id="6" name="Slide Number Placeholder 5"/>
          <p:cNvSpPr>
            <a:spLocks noGrp="1"/>
          </p:cNvSpPr>
          <p:nvPr>
            <p:ph type="sldNum" sz="quarter" idx="12"/>
          </p:nvPr>
        </p:nvSpPr>
        <p:spPr/>
        <p:txBody>
          <a:bodyPr/>
          <a:lstStyle/>
          <a:p>
            <a:fld id="{4FA37B11-562E-442B-B87B-4F564707726E}" type="slidenum">
              <a:rPr lang="en-US" smtClean="0">
                <a:solidFill>
                  <a:srgbClr val="234D64">
                    <a:tint val="75000"/>
                  </a:srgbClr>
                </a:solidFill>
              </a:rPr>
              <a:pPr/>
              <a:t>‹#›</a:t>
            </a:fld>
            <a:endParaRPr lang="en-US" dirty="0">
              <a:solidFill>
                <a:srgbClr val="234D64">
                  <a:tint val="75000"/>
                </a:srgbClr>
              </a:solidFill>
            </a:endParaRPr>
          </a:p>
        </p:txBody>
      </p:sp>
    </p:spTree>
    <p:extLst>
      <p:ext uri="{BB962C8B-B14F-4D97-AF65-F5344CB8AC3E}">
        <p14:creationId xmlns:p14="http://schemas.microsoft.com/office/powerpoint/2010/main" val="940560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A51F73-8878-440A-B408-9316B608BC93}" type="datetimeFigureOut">
              <a:rPr lang="en-US" smtClean="0"/>
              <a:t>6/18/2015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8F9B857-E65B-4045-857E-95DCCE579C5E}" type="slidenum">
              <a:rPr lang="en-US" smtClean="0"/>
              <a:t>‹#›</a:t>
            </a:fld>
            <a:endParaRPr lang="en-US" dirty="0"/>
          </a:p>
        </p:txBody>
      </p:sp>
    </p:spTree>
    <p:extLst>
      <p:ext uri="{BB962C8B-B14F-4D97-AF65-F5344CB8AC3E}">
        <p14:creationId xmlns:p14="http://schemas.microsoft.com/office/powerpoint/2010/main" val="11764748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A51F73-8878-440A-B408-9316B608BC93}" type="datetimeFigureOut">
              <a:rPr lang="en-US" smtClean="0"/>
              <a:t>6/18/2015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8F9B857-E65B-4045-857E-95DCCE579C5E}" type="slidenum">
              <a:rPr lang="en-US" smtClean="0"/>
              <a:t>‹#›</a:t>
            </a:fld>
            <a:endParaRPr lang="en-US" dirty="0"/>
          </a:p>
        </p:txBody>
      </p:sp>
    </p:spTree>
    <p:extLst>
      <p:ext uri="{BB962C8B-B14F-4D97-AF65-F5344CB8AC3E}">
        <p14:creationId xmlns:p14="http://schemas.microsoft.com/office/powerpoint/2010/main" val="35188263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A51F73-8878-440A-B408-9316B608BC93}" type="datetimeFigureOut">
              <a:rPr lang="en-US" smtClean="0"/>
              <a:t>6/18/2015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F9B857-E65B-4045-857E-95DCCE579C5E}" type="slidenum">
              <a:rPr lang="en-US" smtClean="0"/>
              <a:t>‹#›</a:t>
            </a:fld>
            <a:endParaRPr lang="en-US" dirty="0"/>
          </a:p>
        </p:txBody>
      </p:sp>
    </p:spTree>
    <p:extLst>
      <p:ext uri="{BB962C8B-B14F-4D97-AF65-F5344CB8AC3E}">
        <p14:creationId xmlns:p14="http://schemas.microsoft.com/office/powerpoint/2010/main" val="7952601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A51F73-8878-440A-B408-9316B608BC93}" type="datetimeFigureOut">
              <a:rPr lang="en-US" smtClean="0"/>
              <a:t>6/18/2015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F9B857-E65B-4045-857E-95DCCE579C5E}" type="slidenum">
              <a:rPr lang="en-US" smtClean="0"/>
              <a:t>‹#›</a:t>
            </a:fld>
            <a:endParaRPr lang="en-US" dirty="0"/>
          </a:p>
        </p:txBody>
      </p:sp>
    </p:spTree>
    <p:extLst>
      <p:ext uri="{BB962C8B-B14F-4D97-AF65-F5344CB8AC3E}">
        <p14:creationId xmlns:p14="http://schemas.microsoft.com/office/powerpoint/2010/main" val="1838387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A51F73-8878-440A-B408-9316B608BC93}" type="datetimeFigureOut">
              <a:rPr lang="en-US" smtClean="0"/>
              <a:t>6/18/2015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F9B857-E65B-4045-857E-95DCCE579C5E}" type="slidenum">
              <a:rPr lang="en-US" smtClean="0"/>
              <a:t>‹#›</a:t>
            </a:fld>
            <a:endParaRPr lang="en-US" dirty="0"/>
          </a:p>
        </p:txBody>
      </p:sp>
    </p:spTree>
    <p:extLst>
      <p:ext uri="{BB962C8B-B14F-4D97-AF65-F5344CB8AC3E}">
        <p14:creationId xmlns:p14="http://schemas.microsoft.com/office/powerpoint/2010/main" val="24581886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A51F73-8878-440A-B408-9316B608BC93}" type="datetimeFigureOut">
              <a:rPr lang="en-US" smtClean="0"/>
              <a:t>6/18/2015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F9B857-E65B-4045-857E-95DCCE579C5E}" type="slidenum">
              <a:rPr lang="en-US" smtClean="0"/>
              <a:t>‹#›</a:t>
            </a:fld>
            <a:endParaRPr lang="en-US" dirty="0"/>
          </a:p>
        </p:txBody>
      </p:sp>
    </p:spTree>
    <p:extLst>
      <p:ext uri="{BB962C8B-B14F-4D97-AF65-F5344CB8AC3E}">
        <p14:creationId xmlns:p14="http://schemas.microsoft.com/office/powerpoint/2010/main" val="2872180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4F319D7-1270-4E17-8AC1-9E8232F5038B}" type="datetimeFigureOut">
              <a:rPr lang="en-US" smtClean="0"/>
              <a:t>6/18/2015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9C88DA2-6970-48F5-BA30-030F24793520}" type="slidenum">
              <a:rPr lang="en-US" smtClean="0"/>
              <a:t>‹#›</a:t>
            </a:fld>
            <a:endParaRPr lang="en-US" dirty="0"/>
          </a:p>
        </p:txBody>
      </p:sp>
      <p:pic>
        <p:nvPicPr>
          <p:cNvPr id="7" name="Shape 235"/>
          <p:cNvPicPr preferRelativeResize="0"/>
          <p:nvPr userDrawn="1"/>
        </p:nvPicPr>
        <p:blipFill rotWithShape="1">
          <a:blip r:embed="rId3">
            <a:alphaModFix/>
          </a:blip>
          <a:srcRect l="8088" t="23348" r="8842" b="8549"/>
          <a:stretch/>
        </p:blipFill>
        <p:spPr>
          <a:xfrm>
            <a:off x="6596744" y="5908852"/>
            <a:ext cx="5176706" cy="795670"/>
          </a:xfrm>
          <a:prstGeom prst="rect">
            <a:avLst/>
          </a:prstGeom>
          <a:noFill/>
          <a:ln>
            <a:noFill/>
          </a:ln>
        </p:spPr>
      </p:pic>
    </p:spTree>
    <p:extLst>
      <p:ext uri="{BB962C8B-B14F-4D97-AF65-F5344CB8AC3E}">
        <p14:creationId xmlns:p14="http://schemas.microsoft.com/office/powerpoint/2010/main" val="25988115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3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68285" y="365126"/>
            <a:ext cx="8697686" cy="1325563"/>
          </a:xfrm>
        </p:spPr>
        <p:txBody>
          <a:bodyPr/>
          <a:lstStyle>
            <a:lvl1pPr algn="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3CF861DE-79F8-40DF-A3E7-CD3B3C03A714}" type="datetimeFigureOut">
              <a:rPr lang="en-US" smtClean="0"/>
              <a:t>6/18/2015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0DCF4AF-669F-4369-862E-645EDF5358DE}" type="slidenum">
              <a:rPr lang="en-US" smtClean="0"/>
              <a:t>‹#›</a:t>
            </a:fld>
            <a:endParaRPr lang="en-US" dirty="0"/>
          </a:p>
        </p:txBody>
      </p:sp>
    </p:spTree>
    <p:extLst>
      <p:ext uri="{BB962C8B-B14F-4D97-AF65-F5344CB8AC3E}">
        <p14:creationId xmlns:p14="http://schemas.microsoft.com/office/powerpoint/2010/main" val="1797336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7E36766-696F-4359-9381-85950A136463}" type="datetimeFigureOut">
              <a:rPr lang="en-US" smtClean="0"/>
              <a:t>6/18/2015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925132A-2CB9-46E9-BA08-486F5B08FD58}" type="slidenum">
              <a:rPr lang="en-US" smtClean="0"/>
              <a:t>‹#›</a:t>
            </a:fld>
            <a:endParaRPr lang="en-US" dirty="0"/>
          </a:p>
        </p:txBody>
      </p:sp>
      <p:pic>
        <p:nvPicPr>
          <p:cNvPr id="6" name="Shape 235"/>
          <p:cNvPicPr preferRelativeResize="0"/>
          <p:nvPr userDrawn="1"/>
        </p:nvPicPr>
        <p:blipFill rotWithShape="1">
          <a:blip r:embed="rId3">
            <a:alphaModFix/>
          </a:blip>
          <a:srcRect l="8088" t="23348" r="8842" b="8549"/>
          <a:stretch/>
        </p:blipFill>
        <p:spPr>
          <a:xfrm>
            <a:off x="6596744" y="5908852"/>
            <a:ext cx="5176706" cy="795670"/>
          </a:xfrm>
          <a:prstGeom prst="rect">
            <a:avLst/>
          </a:prstGeom>
          <a:noFill/>
          <a:ln>
            <a:noFill/>
          </a:ln>
        </p:spPr>
      </p:pic>
    </p:spTree>
    <p:extLst>
      <p:ext uri="{BB962C8B-B14F-4D97-AF65-F5344CB8AC3E}">
        <p14:creationId xmlns:p14="http://schemas.microsoft.com/office/powerpoint/2010/main" val="344941974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5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35629" y="343354"/>
            <a:ext cx="7282543" cy="1325563"/>
          </a:xfrm>
        </p:spPr>
        <p:txBody>
          <a:bodyPr/>
          <a:lstStyle>
            <a:lvl1pPr>
              <a:defRPr>
                <a:solidFill>
                  <a:srgbClr val="234D64"/>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DE23172-D7AF-4997-906C-5980C44C471D}" type="datetimeFigureOut">
              <a:rPr lang="en-US" smtClean="0"/>
              <a:t>6/18/2015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186DCB-59BB-44EF-8EED-417A506F2C19}" type="slidenum">
              <a:rPr lang="en-US" smtClean="0"/>
              <a:t>‹#›</a:t>
            </a:fld>
            <a:endParaRPr lang="en-US" dirty="0"/>
          </a:p>
        </p:txBody>
      </p:sp>
    </p:spTree>
    <p:extLst>
      <p:ext uri="{BB962C8B-B14F-4D97-AF65-F5344CB8AC3E}">
        <p14:creationId xmlns:p14="http://schemas.microsoft.com/office/powerpoint/2010/main" val="38250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9878F3D-F34D-4D8C-80FE-01E01D7019CB}" type="datetimeFigureOut">
              <a:rPr lang="en-US" smtClean="0"/>
              <a:t>6/18/2015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53536B2-6069-4ABB-9191-915D3087AD8A}" type="slidenum">
              <a:rPr lang="en-US" smtClean="0"/>
              <a:t>‹#›</a:t>
            </a:fld>
            <a:endParaRPr lang="en-US" dirty="0"/>
          </a:p>
        </p:txBody>
      </p:sp>
      <p:pic>
        <p:nvPicPr>
          <p:cNvPr id="6" name="Shape 235"/>
          <p:cNvPicPr preferRelativeResize="0"/>
          <p:nvPr userDrawn="1"/>
        </p:nvPicPr>
        <p:blipFill rotWithShape="1">
          <a:blip r:embed="rId3">
            <a:alphaModFix/>
          </a:blip>
          <a:srcRect l="8088" t="23348" r="8842" b="8549"/>
          <a:stretch/>
        </p:blipFill>
        <p:spPr>
          <a:xfrm>
            <a:off x="6596744" y="5908852"/>
            <a:ext cx="5176706" cy="795670"/>
          </a:xfrm>
          <a:prstGeom prst="rect">
            <a:avLst/>
          </a:prstGeom>
          <a:noFill/>
          <a:ln>
            <a:noFill/>
          </a:ln>
        </p:spPr>
      </p:pic>
    </p:spTree>
    <p:extLst>
      <p:ext uri="{BB962C8B-B14F-4D97-AF65-F5344CB8AC3E}">
        <p14:creationId xmlns:p14="http://schemas.microsoft.com/office/powerpoint/2010/main" val="32406729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7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22714" y="437924"/>
            <a:ext cx="9448800" cy="1143000"/>
          </a:xfrm>
        </p:spPr>
        <p:txBody>
          <a:bodyPr/>
          <a:lstStyle>
            <a:lvl1pPr algn="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47CF75A-A49E-4FC1-8861-3779D0C05435}" type="datetimeFigureOut">
              <a:rPr lang="en-US" smtClean="0"/>
              <a:t>6/18/2015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95F9E69-F9E2-4556-8D39-7DF80B11993F}" type="slidenum">
              <a:rPr lang="en-US" smtClean="0"/>
              <a:t>‹#›</a:t>
            </a:fld>
            <a:endParaRPr lang="en-US" dirty="0"/>
          </a:p>
        </p:txBody>
      </p:sp>
    </p:spTree>
    <p:extLst>
      <p:ext uri="{BB962C8B-B14F-4D97-AF65-F5344CB8AC3E}">
        <p14:creationId xmlns:p14="http://schemas.microsoft.com/office/powerpoint/2010/main" val="1133705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24A2996-DCE4-466C-BA15-38F469351AB0}" type="datetimeFigureOut">
              <a:rPr lang="en-US" smtClean="0"/>
              <a:t>6/18/2015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0794DA8-2910-4045-850C-BBEB0FB91A95}" type="slidenum">
              <a:rPr lang="en-US" smtClean="0"/>
              <a:t>‹#›</a:t>
            </a:fld>
            <a:endParaRPr lang="en-US" dirty="0"/>
          </a:p>
        </p:txBody>
      </p:sp>
      <p:pic>
        <p:nvPicPr>
          <p:cNvPr id="7" name="Shape 235"/>
          <p:cNvPicPr preferRelativeResize="0"/>
          <p:nvPr userDrawn="1"/>
        </p:nvPicPr>
        <p:blipFill rotWithShape="1">
          <a:blip r:embed="rId3">
            <a:alphaModFix/>
          </a:blip>
          <a:srcRect l="8088" t="23348" r="8842" b="8549"/>
          <a:stretch/>
        </p:blipFill>
        <p:spPr>
          <a:xfrm>
            <a:off x="6596744" y="5908852"/>
            <a:ext cx="5176706" cy="795670"/>
          </a:xfrm>
          <a:prstGeom prst="rect">
            <a:avLst/>
          </a:prstGeom>
          <a:noFill/>
          <a:ln>
            <a:noFill/>
          </a:ln>
        </p:spPr>
      </p:pic>
    </p:spTree>
    <p:extLst>
      <p:ext uri="{BB962C8B-B14F-4D97-AF65-F5344CB8AC3E}">
        <p14:creationId xmlns:p14="http://schemas.microsoft.com/office/powerpoint/2010/main" val="17304108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3.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EF239D-FEF1-4F1F-BEFC-145C97163ADF}" type="datetimeFigureOut">
              <a:rPr lang="en-US" smtClean="0">
                <a:solidFill>
                  <a:srgbClr val="234D64">
                    <a:tint val="75000"/>
                  </a:srgbClr>
                </a:solidFill>
              </a:rPr>
              <a:pPr/>
              <a:t>6/18/2015</a:t>
            </a:fld>
            <a:endParaRPr lang="en-US" dirty="0">
              <a:solidFill>
                <a:srgbClr val="234D64">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234D64">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37B11-562E-442B-B87B-4F564707726E}" type="slidenum">
              <a:rPr lang="en-US" smtClean="0">
                <a:solidFill>
                  <a:srgbClr val="234D64">
                    <a:tint val="75000"/>
                  </a:srgbClr>
                </a:solidFill>
              </a:rPr>
              <a:pPr/>
              <a:t>‹#›</a:t>
            </a:fld>
            <a:endParaRPr lang="en-US" dirty="0">
              <a:solidFill>
                <a:srgbClr val="234D64">
                  <a:tint val="75000"/>
                </a:srgbClr>
              </a:solidFill>
            </a:endParaRPr>
          </a:p>
        </p:txBody>
      </p:sp>
    </p:spTree>
    <p:extLst>
      <p:ext uri="{BB962C8B-B14F-4D97-AF65-F5344CB8AC3E}">
        <p14:creationId xmlns:p14="http://schemas.microsoft.com/office/powerpoint/2010/main" val="1705836406"/>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682" r:id="rId10"/>
    <p:sldLayoutId id="2147483826" r:id="rId11"/>
    <p:sldLayoutId id="2147483827"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A4AF63-342D-4F69-BC4D-7C86ABA6BDB8}" type="datetimeFigureOut">
              <a:rPr lang="en-US" smtClean="0"/>
              <a:t>6/18/2015</a:t>
            </a:fld>
            <a:endParaRPr lang="en-US"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E0053-9E21-44FC-A82B-105B47E043EE}" type="slidenum">
              <a:rPr lang="en-US" smtClean="0"/>
              <a:t>‹#›</a:t>
            </a:fld>
            <a:endParaRPr lang="en-US" dirty="0"/>
          </a:p>
        </p:txBody>
      </p:sp>
    </p:spTree>
    <p:extLst>
      <p:ext uri="{BB962C8B-B14F-4D97-AF65-F5344CB8AC3E}">
        <p14:creationId xmlns:p14="http://schemas.microsoft.com/office/powerpoint/2010/main" val="95851201"/>
      </p:ext>
    </p:extLst>
  </p:cSld>
  <p:clrMap bg1="lt1" tx1="dk1" bg2="lt2" tx2="dk2" accent1="accent1" accent2="accent2" accent3="accent3" accent4="accent4" accent5="accent5" accent6="accent6" hlink="hlink" folHlink="folHlink"/>
  <p:sldLayoutIdLst>
    <p:sldLayoutId id="2147483830" r:id="rId1"/>
    <p:sldLayoutId id="2147483834" r:id="rId2"/>
    <p:sldLayoutId id="214748383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A51F73-8878-440A-B408-9316B608BC93}" type="datetimeFigureOut">
              <a:rPr lang="en-US" smtClean="0"/>
              <a:t>6/18/2015</a:t>
            </a:fld>
            <a:endParaRPr lang="en-US"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F9B857-E65B-4045-857E-95DCCE579C5E}" type="slidenum">
              <a:rPr lang="en-US" smtClean="0"/>
              <a:t>‹#›</a:t>
            </a:fld>
            <a:endParaRPr lang="en-US" dirty="0"/>
          </a:p>
        </p:txBody>
      </p:sp>
    </p:spTree>
    <p:extLst>
      <p:ext uri="{BB962C8B-B14F-4D97-AF65-F5344CB8AC3E}">
        <p14:creationId xmlns:p14="http://schemas.microsoft.com/office/powerpoint/2010/main" val="1736450291"/>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16.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9.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4.gif"/><Relationship Id="rId4" Type="http://schemas.openxmlformats.org/officeDocument/2006/relationships/image" Target="../media/image23.gif"/></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gif"/></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Communications\Communications\2014-2015\Staff\Clare\PD Project\stock-photo-49494594-safety-concept.jpg"/>
          <p:cNvPicPr>
            <a:picLocks noChangeAspect="1" noChangeArrowheads="1"/>
          </p:cNvPicPr>
          <p:nvPr/>
        </p:nvPicPr>
        <p:blipFill rotWithShape="1">
          <a:blip r:embed="rId3" cstate="print">
            <a:clrChange>
              <a:clrFrom>
                <a:srgbClr val="1A628E"/>
              </a:clrFrom>
              <a:clrTo>
                <a:srgbClr val="1A628E">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1500"/>
                    </a14:imgEffect>
                    <a14:imgEffect>
                      <a14:saturation sat="0"/>
                    </a14:imgEffect>
                  </a14:imgLayer>
                </a14:imgProps>
              </a:ext>
              <a:ext uri="{28A0092B-C50C-407E-A947-70E740481C1C}">
                <a14:useLocalDpi xmlns:a14="http://schemas.microsoft.com/office/drawing/2010/main" val="0"/>
              </a:ext>
            </a:extLst>
          </a:blip>
          <a:srcRect t="5601" b="13484"/>
          <a:stretch/>
        </p:blipFill>
        <p:spPr bwMode="auto">
          <a:xfrm>
            <a:off x="0" y="-42041"/>
            <a:ext cx="12192000" cy="69000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rotWithShape="1">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sharpenSoften amount="-25000"/>
                    </a14:imgEffect>
                    <a14:imgEffect>
                      <a14:colorTemperature colorTemp="4700"/>
                    </a14:imgEffect>
                    <a14:imgEffect>
                      <a14:saturation sat="33000"/>
                    </a14:imgEffect>
                    <a14:imgEffect>
                      <a14:brightnessContrast contrast="20000"/>
                    </a14:imgEffect>
                  </a14:imgLayer>
                </a14:imgProps>
              </a:ext>
              <a:ext uri="{28A0092B-C50C-407E-A947-70E740481C1C}">
                <a14:useLocalDpi xmlns:a14="http://schemas.microsoft.com/office/drawing/2010/main" val="0"/>
              </a:ext>
            </a:extLst>
          </a:blip>
          <a:srcRect t="10670" b="21905"/>
          <a:stretch/>
        </p:blipFill>
        <p:spPr bwMode="auto">
          <a:xfrm>
            <a:off x="1" y="1382536"/>
            <a:ext cx="12507308" cy="5903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1524000" y="1813910"/>
            <a:ext cx="9144000" cy="2387600"/>
          </a:xfrm>
        </p:spPr>
        <p:txBody>
          <a:bodyPr>
            <a:normAutofit/>
          </a:bodyPr>
          <a:lstStyle/>
          <a:p>
            <a:r>
              <a:rPr lang="en-US" sz="6600" b="1" dirty="0">
                <a:solidFill>
                  <a:srgbClr val="234D64"/>
                </a:solidFill>
              </a:rPr>
              <a:t>D</a:t>
            </a:r>
            <a:r>
              <a:rPr lang="en-US" sz="6600" b="1" dirty="0" smtClean="0">
                <a:solidFill>
                  <a:srgbClr val="234D64"/>
                </a:solidFill>
              </a:rPr>
              <a:t>ata Security </a:t>
            </a:r>
            <a:r>
              <a:rPr lang="en-US" sz="6600" b="1" dirty="0">
                <a:solidFill>
                  <a:srgbClr val="234D64"/>
                </a:solidFill>
              </a:rPr>
              <a:t>and </a:t>
            </a:r>
            <a:r>
              <a:rPr lang="en-US" sz="6600" b="1" dirty="0" smtClean="0">
                <a:solidFill>
                  <a:srgbClr val="234D64"/>
                </a:solidFill>
              </a:rPr>
              <a:t>Privacy</a:t>
            </a:r>
            <a:endParaRPr lang="en-US" sz="6600" b="1" dirty="0">
              <a:solidFill>
                <a:srgbClr val="234D64"/>
              </a:solidFill>
            </a:endParaRPr>
          </a:p>
        </p:txBody>
      </p:sp>
      <p:sp>
        <p:nvSpPr>
          <p:cNvPr id="13" name="Rectangle 12"/>
          <p:cNvSpPr/>
          <p:nvPr/>
        </p:nvSpPr>
        <p:spPr>
          <a:xfrm>
            <a:off x="0" y="-42041"/>
            <a:ext cx="12507309" cy="1587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4" name="Shape 235"/>
          <p:cNvPicPr preferRelativeResize="0"/>
          <p:nvPr/>
        </p:nvPicPr>
        <p:blipFill rotWithShape="1">
          <a:blip r:embed="rId7">
            <a:alphaModFix/>
          </a:blip>
          <a:srcRect t="23348" b="8549"/>
          <a:stretch/>
        </p:blipFill>
        <p:spPr>
          <a:xfrm>
            <a:off x="907076" y="0"/>
            <a:ext cx="10375957" cy="1454846"/>
          </a:xfrm>
          <a:prstGeom prst="rect">
            <a:avLst/>
          </a:prstGeom>
          <a:noFill/>
          <a:ln>
            <a:noFill/>
          </a:ln>
        </p:spPr>
      </p:pic>
    </p:spTree>
    <p:extLst>
      <p:ext uri="{BB962C8B-B14F-4D97-AF65-F5344CB8AC3E}">
        <p14:creationId xmlns:p14="http://schemas.microsoft.com/office/powerpoint/2010/main" val="3900542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What </a:t>
            </a:r>
            <a:r>
              <a:rPr lang="en-US" dirty="0" smtClean="0">
                <a:solidFill>
                  <a:schemeClr val="bg1"/>
                </a:solidFill>
              </a:rPr>
              <a:t>are </a:t>
            </a:r>
            <a:r>
              <a:rPr lang="en-US" dirty="0">
                <a:solidFill>
                  <a:schemeClr val="bg1"/>
                </a:solidFill>
              </a:rPr>
              <a:t>the </a:t>
            </a:r>
            <a:r>
              <a:rPr lang="en-US" dirty="0" smtClean="0">
                <a:solidFill>
                  <a:schemeClr val="bg1"/>
                </a:solidFill>
              </a:rPr>
              <a:t>concerns?</a:t>
            </a:r>
            <a:endParaRPr lang="en-US" dirty="0">
              <a:solidFill>
                <a:schemeClr val="bg1"/>
              </a:solidFill>
            </a:endParaRPr>
          </a:p>
        </p:txBody>
      </p:sp>
      <p:sp>
        <p:nvSpPr>
          <p:cNvPr id="3" name="Content Placeholder 2"/>
          <p:cNvSpPr>
            <a:spLocks noGrp="1"/>
          </p:cNvSpPr>
          <p:nvPr>
            <p:ph idx="1"/>
          </p:nvPr>
        </p:nvSpPr>
        <p:spPr>
          <a:xfrm>
            <a:off x="476249" y="2337127"/>
            <a:ext cx="5905501" cy="4286477"/>
          </a:xfrm>
        </p:spPr>
        <p:txBody>
          <a:bodyPr>
            <a:normAutofit/>
          </a:bodyPr>
          <a:lstStyle/>
          <a:p>
            <a:pPr>
              <a:lnSpc>
                <a:spcPct val="100000"/>
              </a:lnSpc>
              <a:spcBef>
                <a:spcPts val="3000"/>
              </a:spcBef>
            </a:pPr>
            <a:r>
              <a:rPr lang="en-US" sz="3200" dirty="0" smtClean="0"/>
              <a:t>Commercial use of data</a:t>
            </a:r>
          </a:p>
          <a:p>
            <a:pPr>
              <a:lnSpc>
                <a:spcPct val="100000"/>
              </a:lnSpc>
              <a:spcBef>
                <a:spcPts val="3000"/>
              </a:spcBef>
            </a:pPr>
            <a:r>
              <a:rPr lang="en-US" sz="3200" i="1" dirty="0" smtClean="0"/>
              <a:t>Need to Know </a:t>
            </a:r>
            <a:r>
              <a:rPr lang="en-US" sz="3200" dirty="0"/>
              <a:t>a</a:t>
            </a:r>
            <a:r>
              <a:rPr lang="en-US" sz="3200" dirty="0" smtClean="0"/>
              <a:t>ccess to </a:t>
            </a:r>
            <a:r>
              <a:rPr lang="en-US" sz="3200" dirty="0"/>
              <a:t>d</a:t>
            </a:r>
            <a:r>
              <a:rPr lang="en-US" sz="3200" dirty="0" smtClean="0"/>
              <a:t>ata</a:t>
            </a:r>
          </a:p>
          <a:p>
            <a:pPr>
              <a:lnSpc>
                <a:spcPct val="100000"/>
              </a:lnSpc>
              <a:spcBef>
                <a:spcPts val="3000"/>
              </a:spcBef>
            </a:pPr>
            <a:r>
              <a:rPr lang="en-US" sz="3200" dirty="0"/>
              <a:t>Digital </a:t>
            </a:r>
            <a:r>
              <a:rPr lang="en-US" sz="3200" dirty="0" smtClean="0"/>
              <a:t>footprints</a:t>
            </a:r>
          </a:p>
          <a:p>
            <a:pPr>
              <a:lnSpc>
                <a:spcPct val="100000"/>
              </a:lnSpc>
              <a:spcBef>
                <a:spcPts val="3000"/>
              </a:spcBef>
            </a:pPr>
            <a:r>
              <a:rPr lang="en-US" sz="3200" dirty="0" smtClean="0"/>
              <a:t>Security breaches</a:t>
            </a:r>
          </a:p>
          <a:p>
            <a:pPr>
              <a:lnSpc>
                <a:spcPct val="100000"/>
              </a:lnSpc>
              <a:spcBef>
                <a:spcPts val="2400"/>
              </a:spcBef>
            </a:pPr>
            <a:endParaRPr lang="en-US" sz="3600" dirty="0"/>
          </a:p>
        </p:txBody>
      </p:sp>
      <p:sp>
        <p:nvSpPr>
          <p:cNvPr id="7" name="Rectangle 6"/>
          <p:cNvSpPr/>
          <p:nvPr/>
        </p:nvSpPr>
        <p:spPr>
          <a:xfrm>
            <a:off x="6136341" y="6485105"/>
            <a:ext cx="5912224" cy="276999"/>
          </a:xfrm>
          <a:prstGeom prst="rect">
            <a:avLst/>
          </a:prstGeom>
        </p:spPr>
        <p:txBody>
          <a:bodyPr wrap="square">
            <a:spAutoFit/>
          </a:bodyPr>
          <a:lstStyle/>
          <a:p>
            <a:pPr algn="r"/>
            <a:r>
              <a:rPr lang="en-US" sz="1200" i="1" dirty="0">
                <a:solidFill>
                  <a:srgbClr val="1F497D"/>
                </a:solidFill>
                <a:latin typeface="Calibri" panose="020F0502020204030204" pitchFamily="34" charset="0"/>
              </a:rPr>
              <a:t>Adapted from Bob Moore, RJM Strategies </a:t>
            </a:r>
            <a:r>
              <a:rPr lang="en-US" sz="1200" i="1" dirty="0" smtClean="0">
                <a:solidFill>
                  <a:srgbClr val="1F497D"/>
                </a:solidFill>
                <a:latin typeface="Calibri" panose="020F0502020204030204" pitchFamily="34" charset="0"/>
              </a:rPr>
              <a:t>LLC</a:t>
            </a:r>
            <a:endParaRPr lang="en-US" sz="1400" i="1" dirty="0">
              <a:latin typeface="Times New Roman" panose="02020603050405020304" pitchFamily="18" charset="0"/>
            </a:endParaRPr>
          </a:p>
        </p:txBody>
      </p:sp>
      <p:pic>
        <p:nvPicPr>
          <p:cNvPr id="8" name="Picture 2" descr="http://vignette4.wikia.nocookie.net/memoryalpha/images/d/d4/Data_and_Lore_(2364).jpg/revision/latest?cb=20120501005518&amp;path-prefix=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9592" y="2033691"/>
            <a:ext cx="5553639" cy="4165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120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U.S. Secretary of Education </a:t>
            </a:r>
            <a:r>
              <a:rPr lang="en-US" dirty="0" smtClean="0"/>
              <a:t>on Privacy</a:t>
            </a:r>
            <a:endParaRPr lang="en-US" dirty="0"/>
          </a:p>
        </p:txBody>
      </p:sp>
      <p:sp>
        <p:nvSpPr>
          <p:cNvPr id="3" name="TextBox 2"/>
          <p:cNvSpPr txBox="1"/>
          <p:nvPr/>
        </p:nvSpPr>
        <p:spPr>
          <a:xfrm>
            <a:off x="447614" y="1810464"/>
            <a:ext cx="11134785" cy="5478423"/>
          </a:xfrm>
          <a:prstGeom prst="rect">
            <a:avLst/>
          </a:prstGeom>
          <a:noFill/>
        </p:spPr>
        <p:txBody>
          <a:bodyPr wrap="square" rtlCol="0">
            <a:spAutoFit/>
          </a:bodyPr>
          <a:lstStyle/>
          <a:p>
            <a:pPr>
              <a:spcBef>
                <a:spcPts val="1200"/>
              </a:spcBef>
            </a:pPr>
            <a:r>
              <a:rPr lang="en-US" sz="3200" dirty="0" smtClean="0"/>
              <a:t>From School Privacy Zone Summit (2014):</a:t>
            </a:r>
          </a:p>
          <a:p>
            <a:pPr marL="285750" indent="-285750">
              <a:spcBef>
                <a:spcPts val="1200"/>
              </a:spcBef>
              <a:buFont typeface="Arial" panose="020B0604020202020204" pitchFamily="34" charset="0"/>
              <a:buChar char="•"/>
            </a:pPr>
            <a:r>
              <a:rPr lang="en-US" sz="2800" dirty="0" smtClean="0"/>
              <a:t>Schools need data to do business, but with a commitment to privacy.</a:t>
            </a:r>
          </a:p>
          <a:p>
            <a:pPr marL="285750" indent="-285750">
              <a:spcBef>
                <a:spcPts val="1200"/>
              </a:spcBef>
              <a:buFont typeface="Arial" panose="020B0604020202020204" pitchFamily="34" charset="0"/>
              <a:buChar char="•"/>
            </a:pPr>
            <a:r>
              <a:rPr lang="en-US" sz="2800" dirty="0" smtClean="0"/>
              <a:t>Data should be used only for educational purposes.</a:t>
            </a:r>
          </a:p>
          <a:p>
            <a:pPr marL="285750" indent="-285750">
              <a:spcBef>
                <a:spcPts val="1200"/>
              </a:spcBef>
              <a:buFont typeface="Arial" panose="020B0604020202020204" pitchFamily="34" charset="0"/>
              <a:buChar char="•"/>
            </a:pPr>
            <a:r>
              <a:rPr lang="en-US" sz="2800" dirty="0" smtClean="0">
                <a:solidFill>
                  <a:srgbClr val="234D64"/>
                </a:solidFill>
              </a:rPr>
              <a:t>School systems and technology providers need policies on handling data.</a:t>
            </a:r>
          </a:p>
          <a:p>
            <a:pPr marL="285750" indent="-285750">
              <a:spcBef>
                <a:spcPts val="1200"/>
              </a:spcBef>
              <a:buFont typeface="Arial" panose="020B0604020202020204" pitchFamily="34" charset="0"/>
              <a:buChar char="•"/>
            </a:pPr>
            <a:r>
              <a:rPr lang="en-US" sz="2800" dirty="0" smtClean="0">
                <a:solidFill>
                  <a:srgbClr val="234D64"/>
                </a:solidFill>
              </a:rPr>
              <a:t>Priorities and communication are key.</a:t>
            </a:r>
          </a:p>
          <a:p>
            <a:pPr marL="285750" indent="-285750">
              <a:spcBef>
                <a:spcPts val="1200"/>
              </a:spcBef>
              <a:buFont typeface="Arial" panose="020B0604020202020204" pitchFamily="34" charset="0"/>
              <a:buChar char="•"/>
            </a:pPr>
            <a:r>
              <a:rPr lang="en-US" sz="2800" dirty="0" smtClean="0">
                <a:solidFill>
                  <a:srgbClr val="234D64"/>
                </a:solidFill>
              </a:rPr>
              <a:t>Federal laws include FERPA, PPRA, COPPA.</a:t>
            </a:r>
          </a:p>
          <a:p>
            <a:pPr marL="285750" indent="-285750">
              <a:spcBef>
                <a:spcPts val="1200"/>
              </a:spcBef>
              <a:buFont typeface="Arial" panose="020B0604020202020204" pitchFamily="34" charset="0"/>
              <a:buChar char="•"/>
            </a:pPr>
            <a:r>
              <a:rPr lang="en-US" sz="2800" dirty="0" smtClean="0">
                <a:solidFill>
                  <a:srgbClr val="234D64"/>
                </a:solidFill>
              </a:rPr>
              <a:t>State and local laws may apply.</a:t>
            </a:r>
          </a:p>
          <a:p>
            <a:pPr marL="285750" indent="-285750">
              <a:spcBef>
                <a:spcPts val="1200"/>
              </a:spcBef>
              <a:buFont typeface="Arial" panose="020B0604020202020204" pitchFamily="34" charset="0"/>
              <a:buChar char="•"/>
            </a:pPr>
            <a:r>
              <a:rPr lang="en-US" sz="2800" dirty="0" smtClean="0">
                <a:solidFill>
                  <a:srgbClr val="234D64"/>
                </a:solidFill>
              </a:rPr>
              <a:t>The field of security and privacy is developing rapidly.</a:t>
            </a:r>
          </a:p>
          <a:p>
            <a:pPr marL="285750" indent="-285750">
              <a:spcBef>
                <a:spcPts val="1200"/>
              </a:spcBef>
              <a:buFont typeface="Arial" panose="020B0604020202020204" pitchFamily="34" charset="0"/>
              <a:buChar char="•"/>
            </a:pPr>
            <a:endParaRPr lang="en-US" sz="2400" dirty="0">
              <a:solidFill>
                <a:srgbClr val="234D64"/>
              </a:solidFill>
            </a:endParaRPr>
          </a:p>
          <a:p>
            <a:endParaRPr lang="en-US" dirty="0">
              <a:solidFill>
                <a:srgbClr val="234D64"/>
              </a:solidFill>
            </a:endParaRPr>
          </a:p>
        </p:txBody>
      </p:sp>
    </p:spTree>
    <p:extLst>
      <p:ext uri="{BB962C8B-B14F-4D97-AF65-F5344CB8AC3E}">
        <p14:creationId xmlns:p14="http://schemas.microsoft.com/office/powerpoint/2010/main" val="3634266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742354" y="494914"/>
            <a:ext cx="9786257" cy="1143000"/>
          </a:xfrm>
        </p:spPr>
        <p:txBody>
          <a:bodyPr/>
          <a:lstStyle/>
          <a:p>
            <a:r>
              <a:rPr lang="en-US" dirty="0" smtClean="0"/>
              <a:t>Introduction</a:t>
            </a:r>
            <a:endParaRPr lang="en-US" dirty="0"/>
          </a:p>
        </p:txBody>
      </p:sp>
      <p:pic>
        <p:nvPicPr>
          <p:cNvPr id="4098" name="Picture 2" descr="C:\Users\0110commintern00\Google Drive\Erie 1 Work\Handouts\Intro\New Introduction Handou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506" t="2313" r="3903" b="3821"/>
          <a:stretch/>
        </p:blipFill>
        <p:spPr bwMode="auto">
          <a:xfrm>
            <a:off x="8424581" y="2120198"/>
            <a:ext cx="3290711" cy="43171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07159" y="2320223"/>
            <a:ext cx="1751954" cy="584775"/>
          </a:xfrm>
          <a:prstGeom prst="rect">
            <a:avLst/>
          </a:prstGeom>
          <a:noFill/>
        </p:spPr>
        <p:txBody>
          <a:bodyPr wrap="none" rtlCol="0">
            <a:spAutoFit/>
          </a:bodyPr>
          <a:lstStyle/>
          <a:p>
            <a:pPr algn="ctr"/>
            <a:r>
              <a:rPr lang="en-US" sz="3200" dirty="0" smtClean="0">
                <a:solidFill>
                  <a:schemeClr val="accent2">
                    <a:lumMod val="50000"/>
                  </a:schemeClr>
                </a:solidFill>
              </a:rPr>
              <a:t>Key Ideas</a:t>
            </a:r>
            <a:endParaRPr lang="en-US" sz="3200" dirty="0">
              <a:solidFill>
                <a:schemeClr val="accent2">
                  <a:lumMod val="50000"/>
                </a:schemeClr>
              </a:solidFill>
            </a:endParaRPr>
          </a:p>
        </p:txBody>
      </p:sp>
    </p:spTree>
    <p:extLst>
      <p:ext uri="{BB962C8B-B14F-4D97-AF65-F5344CB8AC3E}">
        <p14:creationId xmlns:p14="http://schemas.microsoft.com/office/powerpoint/2010/main" val="961170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d2e111jq13me73.cloudfront.net/sites/default/files/styles/share_link_image_large/public/blog/csm-blog/edu-blog-school-privacy-zone.jpg?itok=e0MShnDv"/>
          <p:cNvPicPr>
            <a:picLocks noChangeAspect="1" noChangeArrowheads="1"/>
          </p:cNvPicPr>
          <p:nvPr/>
        </p:nvPicPr>
        <p:blipFill rotWithShape="1">
          <a:blip r:embed="rId3">
            <a:extLst>
              <a:ext uri="{28A0092B-C50C-407E-A947-70E740481C1C}">
                <a14:useLocalDpi xmlns:a14="http://schemas.microsoft.com/office/drawing/2010/main" val="0"/>
              </a:ext>
            </a:extLst>
          </a:blip>
          <a:srcRect l="3169" t="1692" r="3192" b="1903"/>
          <a:stretch/>
        </p:blipFill>
        <p:spPr bwMode="auto">
          <a:xfrm>
            <a:off x="285008" y="356260"/>
            <a:ext cx="11578441" cy="62582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7512" y="1165252"/>
            <a:ext cx="3978234" cy="1754326"/>
          </a:xfrm>
          <a:prstGeom prst="rect">
            <a:avLst/>
          </a:prstGeom>
          <a:noFill/>
        </p:spPr>
        <p:txBody>
          <a:bodyPr wrap="square" rtlCol="0">
            <a:spAutoFit/>
          </a:bodyPr>
          <a:lstStyle/>
          <a:p>
            <a:r>
              <a:rPr lang="en-US" dirty="0" smtClean="0">
                <a:solidFill>
                  <a:srgbClr val="0070C0"/>
                </a:solidFill>
                <a:latin typeface="Aharoni" panose="02010803020104030203" pitchFamily="2" charset="-79"/>
                <a:cs typeface="Aharoni" panose="02010803020104030203" pitchFamily="2" charset="-79"/>
              </a:rPr>
              <a:t>Featuring:</a:t>
            </a:r>
          </a:p>
          <a:p>
            <a:r>
              <a:rPr lang="en-US" dirty="0" smtClean="0">
                <a:solidFill>
                  <a:schemeClr val="bg2">
                    <a:lumMod val="10000"/>
                  </a:schemeClr>
                </a:solidFill>
                <a:latin typeface="Aharoni" panose="02010803020104030203" pitchFamily="2" charset="-79"/>
                <a:cs typeface="Aharoni" panose="02010803020104030203" pitchFamily="2" charset="-79"/>
              </a:rPr>
              <a:t>Keynote Speaker: Arne Duncan</a:t>
            </a:r>
          </a:p>
          <a:p>
            <a:r>
              <a:rPr lang="en-US" dirty="0" smtClean="0">
                <a:solidFill>
                  <a:schemeClr val="bg2">
                    <a:lumMod val="10000"/>
                  </a:schemeClr>
                </a:solidFill>
                <a:latin typeface="Aharoni" panose="02010803020104030203" pitchFamily="2" charset="-79"/>
                <a:cs typeface="Aharoni" panose="02010803020104030203" pitchFamily="2" charset="-79"/>
              </a:rPr>
              <a:t>with FTC Commissioner: Julie Brill</a:t>
            </a:r>
          </a:p>
          <a:p>
            <a:endParaRPr lang="en-US" dirty="0">
              <a:solidFill>
                <a:schemeClr val="bg2">
                  <a:lumMod val="10000"/>
                </a:schemeClr>
              </a:solidFill>
              <a:latin typeface="Aharoni" panose="02010803020104030203" pitchFamily="2" charset="-79"/>
              <a:cs typeface="Aharoni" panose="02010803020104030203" pitchFamily="2" charset="-79"/>
            </a:endParaRPr>
          </a:p>
          <a:p>
            <a:r>
              <a:rPr lang="en-US" dirty="0" smtClean="0">
                <a:solidFill>
                  <a:srgbClr val="0070C0"/>
                </a:solidFill>
                <a:latin typeface="Aharoni" panose="02010803020104030203" pitchFamily="2" charset="-79"/>
                <a:cs typeface="Aharoni" panose="02010803020104030203" pitchFamily="2" charset="-79"/>
              </a:rPr>
              <a:t>Introducing:</a:t>
            </a:r>
          </a:p>
          <a:p>
            <a:r>
              <a:rPr lang="en-US" dirty="0" smtClean="0">
                <a:solidFill>
                  <a:schemeClr val="bg2">
                    <a:lumMod val="10000"/>
                  </a:schemeClr>
                </a:solidFill>
                <a:latin typeface="Aharoni" panose="02010803020104030203" pitchFamily="2" charset="-79"/>
                <a:cs typeface="Aharoni" panose="02010803020104030203" pitchFamily="2" charset="-79"/>
              </a:rPr>
              <a:t>Privacy Technical Assistance Center</a:t>
            </a:r>
            <a:endParaRPr lang="en-US" dirty="0">
              <a:solidFill>
                <a:schemeClr val="bg2">
                  <a:lumMod val="10000"/>
                </a:schemeClr>
              </a:solidFill>
              <a:latin typeface="Aharoni" panose="02010803020104030203" pitchFamily="2" charset="-79"/>
              <a:cs typeface="Aharoni" panose="02010803020104030203" pitchFamily="2" charset="-79"/>
            </a:endParaRPr>
          </a:p>
        </p:txBody>
      </p:sp>
      <p:sp>
        <p:nvSpPr>
          <p:cNvPr id="3" name="TextBox 2"/>
          <p:cNvSpPr txBox="1"/>
          <p:nvPr/>
        </p:nvSpPr>
        <p:spPr>
          <a:xfrm>
            <a:off x="451263" y="477956"/>
            <a:ext cx="3883232" cy="584775"/>
          </a:xfrm>
          <a:prstGeom prst="rect">
            <a:avLst/>
          </a:prstGeom>
          <a:noFill/>
        </p:spPr>
        <p:txBody>
          <a:bodyPr wrap="square" rtlCol="0">
            <a:spAutoFit/>
          </a:bodyPr>
          <a:lstStyle/>
          <a:p>
            <a:r>
              <a:rPr lang="en-US" sz="3200" dirty="0" smtClean="0">
                <a:solidFill>
                  <a:schemeClr val="bg2">
                    <a:lumMod val="10000"/>
                  </a:schemeClr>
                </a:solidFill>
                <a:latin typeface="Arial Rounded MT Bold" panose="020F0704030504030204" pitchFamily="34" charset="0"/>
                <a:cs typeface="Aharoni" panose="02010803020104030203" pitchFamily="2" charset="-79"/>
              </a:rPr>
              <a:t>February 24, 2014</a:t>
            </a:r>
            <a:endParaRPr lang="en-US" sz="3200" dirty="0">
              <a:solidFill>
                <a:schemeClr val="bg2">
                  <a:lumMod val="10000"/>
                </a:schemeClr>
              </a:solidFill>
              <a:latin typeface="Arial Rounded MT Bold" panose="020F0704030504030204" pitchFamily="34" charset="0"/>
              <a:cs typeface="Aharoni" panose="02010803020104030203" pitchFamily="2" charset="-79"/>
            </a:endParaRPr>
          </a:p>
        </p:txBody>
      </p:sp>
    </p:spTree>
    <p:extLst>
      <p:ext uri="{BB962C8B-B14F-4D97-AF65-F5344CB8AC3E}">
        <p14:creationId xmlns:p14="http://schemas.microsoft.com/office/powerpoint/2010/main" val="2897627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065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37.media.tumblr.com/c7d507a8d5fbc0cedba0db0a1604804a/tumblr_n9sdvcScq41tb4fjio1_50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45" y="356255"/>
            <a:ext cx="3930734" cy="58961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04508" y="2648193"/>
            <a:ext cx="7113319" cy="1107996"/>
          </a:xfrm>
          <a:prstGeom prst="rect">
            <a:avLst/>
          </a:prstGeom>
          <a:noFill/>
        </p:spPr>
        <p:txBody>
          <a:bodyPr wrap="square" rtlCol="0">
            <a:spAutoFit/>
          </a:bodyPr>
          <a:lstStyle/>
          <a:p>
            <a:pPr algn="ctr"/>
            <a:r>
              <a:rPr lang="en-US" sz="6600" dirty="0" smtClean="0">
                <a:latin typeface="OCR A Extended" panose="02010509020102010303" pitchFamily="50" charset="0"/>
              </a:rPr>
              <a:t>This is Data</a:t>
            </a:r>
            <a:endParaRPr lang="en-US" sz="6600" dirty="0">
              <a:latin typeface="OCR A Extended" panose="02010509020102010303" pitchFamily="50" charset="0"/>
            </a:endParaRPr>
          </a:p>
        </p:txBody>
      </p:sp>
    </p:spTree>
    <p:extLst>
      <p:ext uri="{BB962C8B-B14F-4D97-AF65-F5344CB8AC3E}">
        <p14:creationId xmlns:p14="http://schemas.microsoft.com/office/powerpoint/2010/main" val="1690451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710489" y="2577208"/>
            <a:ext cx="7772400" cy="1280160"/>
          </a:xfrm>
          <a:prstGeom prst="rect">
            <a:avLst/>
          </a:prstGeom>
          <a:solidFill>
            <a:srgbClr val="1F497D"/>
          </a:solidFill>
        </p:spPr>
        <p:txBody>
          <a:bodyPr wrap="square" lIns="731520" rIns="365760" rtlCol="0" anchor="ctr">
            <a:spAutoFit/>
          </a:bodyPr>
          <a:lstStyle/>
          <a:p>
            <a:r>
              <a:rPr lang="en-US" sz="3600" dirty="0" smtClean="0">
                <a:solidFill>
                  <a:prstClr val="white"/>
                </a:solidFill>
              </a:rPr>
              <a:t>What we do to protect </a:t>
            </a:r>
            <a:r>
              <a:rPr lang="en-US" sz="3600" b="1" u="sng" dirty="0" smtClean="0">
                <a:solidFill>
                  <a:prstClr val="white"/>
                </a:solidFill>
              </a:rPr>
              <a:t>data</a:t>
            </a:r>
          </a:p>
        </p:txBody>
      </p:sp>
      <p:sp>
        <p:nvSpPr>
          <p:cNvPr id="7" name="TextBox 6"/>
          <p:cNvSpPr txBox="1"/>
          <p:nvPr/>
        </p:nvSpPr>
        <p:spPr>
          <a:xfrm>
            <a:off x="3710489" y="4476156"/>
            <a:ext cx="7772400" cy="1280160"/>
          </a:xfrm>
          <a:prstGeom prst="rect">
            <a:avLst/>
          </a:prstGeom>
          <a:solidFill>
            <a:srgbClr val="1F497D"/>
          </a:solidFill>
        </p:spPr>
        <p:txBody>
          <a:bodyPr wrap="square" lIns="731520" rIns="365760" rtlCol="0" anchor="ctr">
            <a:spAutoFit/>
          </a:bodyPr>
          <a:lstStyle/>
          <a:p>
            <a:r>
              <a:rPr lang="en-US" sz="3600" dirty="0" smtClean="0">
                <a:solidFill>
                  <a:prstClr val="white"/>
                </a:solidFill>
              </a:rPr>
              <a:t>What we do to protect </a:t>
            </a:r>
            <a:r>
              <a:rPr lang="en-US" sz="3600" b="1" u="sng" dirty="0" smtClean="0">
                <a:solidFill>
                  <a:prstClr val="white"/>
                </a:solidFill>
              </a:rPr>
              <a:t>individuals</a:t>
            </a:r>
            <a:endParaRPr lang="en-US" sz="3600" b="1" u="sng" dirty="0">
              <a:solidFill>
                <a:prstClr val="white"/>
              </a:solidFill>
            </a:endParaRPr>
          </a:p>
        </p:txBody>
      </p:sp>
      <p:sp>
        <p:nvSpPr>
          <p:cNvPr id="10" name="TextBox 9"/>
          <p:cNvSpPr txBox="1"/>
          <p:nvPr/>
        </p:nvSpPr>
        <p:spPr>
          <a:xfrm>
            <a:off x="650313" y="4408350"/>
            <a:ext cx="2867802" cy="1415772"/>
          </a:xfrm>
          <a:prstGeom prst="rect">
            <a:avLst/>
          </a:prstGeom>
          <a:solidFill>
            <a:schemeClr val="bg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274320" tIns="91440" rIns="274320" bIns="91440" rtlCol="0">
            <a:spAutoFit/>
          </a:bodyPr>
          <a:lstStyle/>
          <a:p>
            <a:pPr algn="ctr"/>
            <a:r>
              <a:rPr lang="en-US" sz="4000" dirty="0" smtClean="0">
                <a:solidFill>
                  <a:srgbClr val="1F497D"/>
                </a:solidFill>
              </a:rPr>
              <a:t>Data </a:t>
            </a:r>
            <a:r>
              <a:rPr lang="en-US" sz="4000" b="1" dirty="0" smtClean="0">
                <a:solidFill>
                  <a:srgbClr val="1F497D"/>
                </a:solidFill>
              </a:rPr>
              <a:t>Privacy</a:t>
            </a:r>
            <a:endParaRPr lang="en-US" sz="4000" b="1" dirty="0">
              <a:solidFill>
                <a:srgbClr val="1F497D"/>
              </a:solidFill>
            </a:endParaRPr>
          </a:p>
        </p:txBody>
      </p:sp>
      <p:sp>
        <p:nvSpPr>
          <p:cNvPr id="12" name="TextBox 11"/>
          <p:cNvSpPr txBox="1"/>
          <p:nvPr/>
        </p:nvSpPr>
        <p:spPr>
          <a:xfrm>
            <a:off x="650313" y="2477757"/>
            <a:ext cx="2867802" cy="1415772"/>
          </a:xfrm>
          <a:prstGeom prst="rect">
            <a:avLst/>
          </a:prstGeom>
          <a:solidFill>
            <a:schemeClr val="bg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274320" tIns="91440" rIns="274320" bIns="91440" rtlCol="0" anchor="ctr">
            <a:spAutoFit/>
          </a:bodyPr>
          <a:lstStyle/>
          <a:p>
            <a:pPr algn="ctr"/>
            <a:r>
              <a:rPr lang="en-US" sz="4000" dirty="0" smtClean="0">
                <a:solidFill>
                  <a:srgbClr val="1F497D"/>
                </a:solidFill>
              </a:rPr>
              <a:t>Data  </a:t>
            </a:r>
            <a:r>
              <a:rPr lang="en-US" sz="4000" b="1" dirty="0" smtClean="0">
                <a:solidFill>
                  <a:srgbClr val="1F497D"/>
                </a:solidFill>
              </a:rPr>
              <a:t>Security</a:t>
            </a:r>
            <a:endParaRPr lang="en-US" sz="4000" b="1" dirty="0">
              <a:solidFill>
                <a:srgbClr val="1F497D"/>
              </a:solidFill>
            </a:endParaRPr>
          </a:p>
        </p:txBody>
      </p:sp>
      <p:sp>
        <p:nvSpPr>
          <p:cNvPr id="4" name="Title 3"/>
          <p:cNvSpPr>
            <a:spLocks noGrp="1"/>
          </p:cNvSpPr>
          <p:nvPr>
            <p:ph type="title"/>
          </p:nvPr>
        </p:nvSpPr>
        <p:spPr/>
        <p:txBody>
          <a:bodyPr/>
          <a:lstStyle/>
          <a:p>
            <a:r>
              <a:rPr lang="en-US" dirty="0" smtClean="0">
                <a:solidFill>
                  <a:schemeClr val="bg1"/>
                </a:solidFill>
              </a:rPr>
              <a:t>Defining Security and Privacy</a:t>
            </a:r>
            <a:endParaRPr lang="en-US" dirty="0">
              <a:solidFill>
                <a:schemeClr val="bg1"/>
              </a:solidFill>
            </a:endParaRPr>
          </a:p>
        </p:txBody>
      </p:sp>
      <p:pic>
        <p:nvPicPr>
          <p:cNvPr id="8" name="Picture 2" descr="http://37.media.tumblr.com/c7d507a8d5fbc0cedba0db0a1604804a/tumblr_n9sdvcScq41tb4fjio1_500.g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392" b="36023"/>
          <a:stretch/>
        </p:blipFill>
        <p:spPr bwMode="auto">
          <a:xfrm>
            <a:off x="10058402" y="249383"/>
            <a:ext cx="1620974" cy="1448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072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solidFill>
                  <a:schemeClr val="bg1"/>
                </a:solidFill>
              </a:rPr>
              <a:t>Whose privacy must we protect?</a:t>
            </a:r>
            <a:endParaRPr lang="en-US" dirty="0">
              <a:solidFill>
                <a:schemeClr val="bg1"/>
              </a:solidFill>
            </a:endParaRPr>
          </a:p>
        </p:txBody>
      </p:sp>
      <p:sp>
        <p:nvSpPr>
          <p:cNvPr id="26" name="Rectangle 25"/>
          <p:cNvSpPr/>
          <p:nvPr/>
        </p:nvSpPr>
        <p:spPr>
          <a:xfrm>
            <a:off x="950723" y="2743599"/>
            <a:ext cx="2926080" cy="2913063"/>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solidFill>
                <a:prstClr val="white"/>
              </a:solidFill>
            </a:endParaRPr>
          </a:p>
        </p:txBody>
      </p:sp>
      <p:sp>
        <p:nvSpPr>
          <p:cNvPr id="27" name="Rectangle 26"/>
          <p:cNvSpPr/>
          <p:nvPr/>
        </p:nvSpPr>
        <p:spPr>
          <a:xfrm>
            <a:off x="1100842" y="2856823"/>
            <a:ext cx="2743200" cy="2011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27"/>
          <p:cNvSpPr/>
          <p:nvPr/>
        </p:nvSpPr>
        <p:spPr>
          <a:xfrm>
            <a:off x="4590602" y="2774955"/>
            <a:ext cx="2926080" cy="2913062"/>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solidFill>
                <a:prstClr val="white"/>
              </a:solidFill>
            </a:endParaRPr>
          </a:p>
        </p:txBody>
      </p:sp>
      <p:sp>
        <p:nvSpPr>
          <p:cNvPr id="29" name="Rectangle 28"/>
          <p:cNvSpPr/>
          <p:nvPr/>
        </p:nvSpPr>
        <p:spPr>
          <a:xfrm>
            <a:off x="4682042" y="2835040"/>
            <a:ext cx="2743200" cy="2011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29"/>
          <p:cNvSpPr/>
          <p:nvPr/>
        </p:nvSpPr>
        <p:spPr>
          <a:xfrm>
            <a:off x="8230481" y="2743600"/>
            <a:ext cx="2926080" cy="2913062"/>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solidFill>
                <a:prstClr val="white"/>
              </a:solidFill>
            </a:endParaRPr>
          </a:p>
        </p:txBody>
      </p:sp>
      <p:sp>
        <p:nvSpPr>
          <p:cNvPr id="31" name="Rectangle 30"/>
          <p:cNvSpPr/>
          <p:nvPr/>
        </p:nvSpPr>
        <p:spPr>
          <a:xfrm>
            <a:off x="8321921" y="2835040"/>
            <a:ext cx="2743200" cy="2011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5" name="TextBox 34"/>
          <p:cNvSpPr txBox="1"/>
          <p:nvPr/>
        </p:nvSpPr>
        <p:spPr>
          <a:xfrm>
            <a:off x="1146873" y="5020858"/>
            <a:ext cx="2533780" cy="461665"/>
          </a:xfrm>
          <a:prstGeom prst="rect">
            <a:avLst/>
          </a:prstGeom>
          <a:noFill/>
        </p:spPr>
        <p:txBody>
          <a:bodyPr wrap="square" rtlCol="0">
            <a:spAutoFit/>
          </a:bodyPr>
          <a:lstStyle/>
          <a:p>
            <a:pPr algn="ctr"/>
            <a:r>
              <a:rPr lang="en-US" sz="2400" b="1" dirty="0" smtClean="0">
                <a:solidFill>
                  <a:srgbClr val="234D64"/>
                </a:solidFill>
              </a:rPr>
              <a:t>STUDENTS</a:t>
            </a:r>
            <a:endParaRPr lang="en-US" sz="2400" b="1" dirty="0">
              <a:solidFill>
                <a:srgbClr val="234D64"/>
              </a:solidFill>
            </a:endParaRPr>
          </a:p>
        </p:txBody>
      </p:sp>
      <p:sp>
        <p:nvSpPr>
          <p:cNvPr id="36" name="TextBox 35"/>
          <p:cNvSpPr txBox="1"/>
          <p:nvPr/>
        </p:nvSpPr>
        <p:spPr>
          <a:xfrm>
            <a:off x="4786752" y="5020858"/>
            <a:ext cx="2533780" cy="461665"/>
          </a:xfrm>
          <a:prstGeom prst="rect">
            <a:avLst/>
          </a:prstGeom>
          <a:noFill/>
        </p:spPr>
        <p:txBody>
          <a:bodyPr wrap="square" rtlCol="0">
            <a:spAutoFit/>
          </a:bodyPr>
          <a:lstStyle/>
          <a:p>
            <a:pPr algn="ctr"/>
            <a:r>
              <a:rPr lang="en-US" sz="2400" b="1" dirty="0" smtClean="0">
                <a:solidFill>
                  <a:srgbClr val="234D64"/>
                </a:solidFill>
              </a:rPr>
              <a:t>TEACHERS</a:t>
            </a:r>
            <a:endParaRPr lang="en-US" sz="2400" b="1" dirty="0">
              <a:solidFill>
                <a:srgbClr val="234D64"/>
              </a:solidFill>
            </a:endParaRPr>
          </a:p>
        </p:txBody>
      </p:sp>
      <p:sp>
        <p:nvSpPr>
          <p:cNvPr id="37" name="TextBox 36"/>
          <p:cNvSpPr txBox="1"/>
          <p:nvPr/>
        </p:nvSpPr>
        <p:spPr>
          <a:xfrm>
            <a:off x="8423799" y="5020858"/>
            <a:ext cx="2533780" cy="461665"/>
          </a:xfrm>
          <a:prstGeom prst="rect">
            <a:avLst/>
          </a:prstGeom>
          <a:noFill/>
        </p:spPr>
        <p:txBody>
          <a:bodyPr wrap="square" rtlCol="0" anchor="ctr">
            <a:spAutoFit/>
          </a:bodyPr>
          <a:lstStyle/>
          <a:p>
            <a:pPr algn="ctr"/>
            <a:r>
              <a:rPr lang="en-US" sz="2400" b="1" dirty="0" smtClean="0">
                <a:solidFill>
                  <a:srgbClr val="234D64"/>
                </a:solidFill>
              </a:rPr>
              <a:t>PRINCIPALS</a:t>
            </a:r>
            <a:endParaRPr lang="en-US" sz="2400" b="1" dirty="0">
              <a:solidFill>
                <a:srgbClr val="234D64"/>
              </a:solidFill>
            </a:endParaRPr>
          </a:p>
        </p:txBody>
      </p:sp>
      <p:sp>
        <p:nvSpPr>
          <p:cNvPr id="3" name="TextBox 2"/>
          <p:cNvSpPr txBox="1"/>
          <p:nvPr/>
        </p:nvSpPr>
        <p:spPr>
          <a:xfrm>
            <a:off x="950723" y="5943600"/>
            <a:ext cx="10345927" cy="584775"/>
          </a:xfrm>
          <a:prstGeom prst="rect">
            <a:avLst/>
          </a:prstGeom>
          <a:solidFill>
            <a:schemeClr val="bg1">
              <a:lumMod val="75000"/>
            </a:schemeClr>
          </a:solidFill>
        </p:spPr>
        <p:txBody>
          <a:bodyPr wrap="square" rtlCol="0">
            <a:spAutoFit/>
          </a:bodyPr>
          <a:lstStyle/>
          <a:p>
            <a:pPr algn="ctr"/>
            <a:r>
              <a:rPr lang="en-US" sz="3200" dirty="0" smtClean="0"/>
              <a:t>New York State Education Law 2-d</a:t>
            </a:r>
            <a:endParaRPr lang="en-US" sz="3200" dirty="0"/>
          </a:p>
        </p:txBody>
      </p:sp>
      <p:pic>
        <p:nvPicPr>
          <p:cNvPr id="2050" name="Picture 2" descr="S:\Communications\Communications\2014-2015\Clients\RICs of NYS\Data Security Project\Princip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5893" y="3019860"/>
            <a:ext cx="2595256" cy="173017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S:\Communications\Communications\2014-2015\Clients\RICs of NYS\Data Security Project\Student Stick Figur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4571" y="2933230"/>
            <a:ext cx="1878384" cy="190342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Communications\Communications\2014-2015\Clients\RICs of NYS\Data Security Project\teach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9794" y="2906783"/>
            <a:ext cx="2347695" cy="193993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37.media.tumblr.com/c7d507a8d5fbc0cedba0db0a1604804a/tumblr_n9sdvcScq41tb4fjio1_500.gif"/>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4392" b="36023"/>
          <a:stretch/>
        </p:blipFill>
        <p:spPr bwMode="auto">
          <a:xfrm>
            <a:off x="1628946" y="2816047"/>
            <a:ext cx="721797" cy="6451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37.media.tumblr.com/c7d507a8d5fbc0cedba0db0a1604804a/tumblr_n9sdvcScq41tb4fjio1_500.gif"/>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4392" b="36023"/>
          <a:stretch/>
        </p:blipFill>
        <p:spPr bwMode="auto">
          <a:xfrm>
            <a:off x="2500542" y="2882528"/>
            <a:ext cx="721797" cy="6451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37.media.tumblr.com/c7d507a8d5fbc0cedba0db0a1604804a/tumblr_n9sdvcScq41tb4fjio1_500.gif"/>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4392" b="36023"/>
          <a:stretch/>
        </p:blipFill>
        <p:spPr bwMode="auto">
          <a:xfrm>
            <a:off x="4973207" y="2894403"/>
            <a:ext cx="721797" cy="6451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37.media.tumblr.com/c7d507a8d5fbc0cedba0db0a1604804a/tumblr_n9sdvcScq41tb4fjio1_500.gif"/>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4392" b="36023"/>
          <a:stretch/>
        </p:blipFill>
        <p:spPr bwMode="auto">
          <a:xfrm>
            <a:off x="9830215" y="2933230"/>
            <a:ext cx="721797" cy="645125"/>
          </a:xfrm>
          <a:prstGeom prst="rect">
            <a:avLst/>
          </a:prstGeom>
          <a:noFill/>
          <a:extLst>
            <a:ext uri="{909E8E84-426E-40DD-AFC4-6F175D3DCCD1}">
              <a14:hiddenFill xmlns:a14="http://schemas.microsoft.com/office/drawing/2010/main">
                <a:solidFill>
                  <a:srgbClr val="FFFFFF"/>
                </a:solidFill>
              </a14:hiddenFill>
            </a:ext>
          </a:extLst>
        </p:spPr>
      </p:pic>
      <p:sp>
        <p:nvSpPr>
          <p:cNvPr id="2" name="Explosion 1 1"/>
          <p:cNvSpPr/>
          <p:nvPr/>
        </p:nvSpPr>
        <p:spPr>
          <a:xfrm rot="20275481">
            <a:off x="1636616" y="5696840"/>
            <a:ext cx="1727850" cy="923773"/>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effectLst>
                  <a:innerShdw blurRad="63500" dist="50800">
                    <a:prstClr val="black">
                      <a:alpha val="50000"/>
                    </a:prstClr>
                  </a:innerShdw>
                </a:effectLst>
                <a:latin typeface="Snap ITC" panose="04040A07060A02020202" pitchFamily="82" charset="0"/>
              </a:rPr>
              <a:t>NEW</a:t>
            </a:r>
            <a:endParaRPr lang="en-US" sz="2400" dirty="0">
              <a:solidFill>
                <a:schemeClr val="bg2">
                  <a:lumMod val="10000"/>
                </a:schemeClr>
              </a:solidFill>
              <a:effectLst>
                <a:innerShdw blurRad="63500" dist="50800">
                  <a:prstClr val="black">
                    <a:alpha val="50000"/>
                  </a:prstClr>
                </a:innerShdw>
              </a:effectLst>
              <a:latin typeface="Snap ITC" panose="04040A07060A02020202" pitchFamily="82" charset="0"/>
            </a:endParaRPr>
          </a:p>
        </p:txBody>
      </p:sp>
    </p:spTree>
    <p:extLst>
      <p:ext uri="{BB962C8B-B14F-4D97-AF65-F5344CB8AC3E}">
        <p14:creationId xmlns:p14="http://schemas.microsoft.com/office/powerpoint/2010/main" val="36118629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descr="http://ndlaonline.org/ifblog/wp-content/uploads/2011/05/Privacy_Please.gif"/>
          <p:cNvPicPr>
            <a:picLocks noChangeAspect="1" noChangeArrowheads="1"/>
          </p:cNvPicPr>
          <p:nvPr/>
        </p:nvPicPr>
        <p:blipFill rotWithShape="1">
          <a:blip r:embed="rId4">
            <a:extLst>
              <a:ext uri="{28A0092B-C50C-407E-A947-70E740481C1C}">
                <a14:useLocalDpi xmlns:a14="http://schemas.microsoft.com/office/drawing/2010/main" val="0"/>
              </a:ext>
            </a:extLst>
          </a:blip>
          <a:srcRect b="9527"/>
          <a:stretch/>
        </p:blipFill>
        <p:spPr bwMode="auto">
          <a:xfrm rot="1189599">
            <a:off x="3478672" y="1541897"/>
            <a:ext cx="1727328" cy="24539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55400" y="1004297"/>
            <a:ext cx="9786257" cy="661533"/>
          </a:xfrm>
        </p:spPr>
        <p:txBody>
          <a:bodyPr>
            <a:normAutofit fontScale="90000"/>
          </a:bodyPr>
          <a:lstStyle/>
          <a:p>
            <a:r>
              <a:rPr lang="en-US" sz="4900" dirty="0" smtClean="0">
                <a:solidFill>
                  <a:schemeClr val="bg1"/>
                </a:solidFill>
              </a:rPr>
              <a:t>What data must we protect?</a:t>
            </a:r>
            <a:r>
              <a:rPr lang="en-US" dirty="0"/>
              <a:t/>
            </a:r>
            <a:br>
              <a:rPr lang="en-US" dirty="0"/>
            </a:br>
            <a:endParaRPr lang="en-US" dirty="0"/>
          </a:p>
        </p:txBody>
      </p:sp>
      <p:sp>
        <p:nvSpPr>
          <p:cNvPr id="9" name="TextBox 8"/>
          <p:cNvSpPr txBox="1"/>
          <p:nvPr/>
        </p:nvSpPr>
        <p:spPr>
          <a:xfrm>
            <a:off x="417590" y="2034600"/>
            <a:ext cx="5019006" cy="4216539"/>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solidFill>
                  <a:srgbClr val="234D64"/>
                </a:solidFill>
              </a:rPr>
              <a:t>Demographics </a:t>
            </a:r>
          </a:p>
          <a:p>
            <a:pPr marL="342900" indent="-342900">
              <a:buFont typeface="Arial" panose="020B0604020202020204" pitchFamily="34" charset="0"/>
              <a:buChar char="•"/>
            </a:pPr>
            <a:r>
              <a:rPr lang="en-US" sz="2800" dirty="0" smtClean="0">
                <a:solidFill>
                  <a:srgbClr val="234D64"/>
                </a:solidFill>
              </a:rPr>
              <a:t>Enrollment</a:t>
            </a:r>
          </a:p>
          <a:p>
            <a:pPr marL="342900" indent="-342900">
              <a:buFont typeface="Arial" panose="020B0604020202020204" pitchFamily="34" charset="0"/>
              <a:buChar char="•"/>
            </a:pPr>
            <a:r>
              <a:rPr lang="en-US" sz="2800" dirty="0" smtClean="0">
                <a:solidFill>
                  <a:srgbClr val="234D64"/>
                </a:solidFill>
              </a:rPr>
              <a:t>Attendance </a:t>
            </a:r>
          </a:p>
          <a:p>
            <a:pPr marL="342900" indent="-342900">
              <a:buFont typeface="Arial" panose="020B0604020202020204" pitchFamily="34" charset="0"/>
              <a:buChar char="•"/>
            </a:pPr>
            <a:r>
              <a:rPr lang="en-US" sz="2800" dirty="0" smtClean="0">
                <a:solidFill>
                  <a:srgbClr val="234D64"/>
                </a:solidFill>
              </a:rPr>
              <a:t>Discipline</a:t>
            </a:r>
          </a:p>
          <a:p>
            <a:pPr marL="342900" indent="-342900">
              <a:buFont typeface="Arial" panose="020B0604020202020204" pitchFamily="34" charset="0"/>
              <a:buChar char="•"/>
            </a:pPr>
            <a:r>
              <a:rPr lang="en-US" sz="2800" dirty="0" smtClean="0">
                <a:solidFill>
                  <a:srgbClr val="234D64"/>
                </a:solidFill>
              </a:rPr>
              <a:t>Disability</a:t>
            </a:r>
          </a:p>
          <a:p>
            <a:pPr marL="342900" indent="-342900">
              <a:buFont typeface="Arial" panose="020B0604020202020204" pitchFamily="34" charset="0"/>
              <a:buChar char="•"/>
            </a:pPr>
            <a:r>
              <a:rPr lang="en-US" sz="2800" dirty="0" smtClean="0"/>
              <a:t>Free and Reduced Lunch</a:t>
            </a:r>
          </a:p>
          <a:p>
            <a:pPr marL="342900" indent="-342900">
              <a:buFont typeface="Arial" panose="020B0604020202020204" pitchFamily="34" charset="0"/>
              <a:buChar char="•"/>
            </a:pPr>
            <a:r>
              <a:rPr lang="en-US" sz="2800" dirty="0" smtClean="0"/>
              <a:t>English Language Learner   </a:t>
            </a:r>
          </a:p>
          <a:p>
            <a:pPr marL="342900" indent="-342900">
              <a:buFont typeface="Arial" panose="020B0604020202020204" pitchFamily="34" charset="0"/>
              <a:buChar char="•"/>
            </a:pPr>
            <a:r>
              <a:rPr lang="en-US" sz="2800" dirty="0" smtClean="0">
                <a:solidFill>
                  <a:srgbClr val="234D64"/>
                </a:solidFill>
              </a:rPr>
              <a:t>Individual Education Programs</a:t>
            </a:r>
          </a:p>
          <a:p>
            <a:endParaRPr lang="en-US" sz="2000" dirty="0" smtClean="0">
              <a:solidFill>
                <a:srgbClr val="234D64"/>
              </a:solidFill>
            </a:endParaRPr>
          </a:p>
          <a:p>
            <a:pPr marL="285750" indent="-285750">
              <a:buFont typeface="Arial" panose="020B0604020202020204" pitchFamily="34" charset="0"/>
              <a:buChar char="•"/>
            </a:pPr>
            <a:endParaRPr lang="en-US" sz="2400" dirty="0">
              <a:solidFill>
                <a:srgbClr val="234D64"/>
              </a:solidFill>
            </a:endParaRPr>
          </a:p>
        </p:txBody>
      </p:sp>
      <p:sp>
        <p:nvSpPr>
          <p:cNvPr id="3" name="TextBox 2"/>
          <p:cNvSpPr txBox="1"/>
          <p:nvPr/>
        </p:nvSpPr>
        <p:spPr>
          <a:xfrm>
            <a:off x="5436596" y="2049900"/>
            <a:ext cx="6830067" cy="4047262"/>
          </a:xfrm>
          <a:prstGeom prst="rect">
            <a:avLst/>
          </a:prstGeom>
          <a:noFill/>
        </p:spPr>
        <p:txBody>
          <a:bodyPr wrap="square" rtlCol="0">
            <a:spAutoFit/>
          </a:bodyPr>
          <a:lstStyle/>
          <a:p>
            <a:pPr marL="342900" indent="-342900">
              <a:buFont typeface="Arial" panose="020B0604020202020204" pitchFamily="34" charset="0"/>
              <a:buChar char="•"/>
            </a:pPr>
            <a:r>
              <a:rPr lang="en-US" sz="2800" dirty="0">
                <a:solidFill>
                  <a:srgbClr val="234D64"/>
                </a:solidFill>
              </a:rPr>
              <a:t>Local Assessment </a:t>
            </a:r>
            <a:r>
              <a:rPr lang="en-US" sz="2800" dirty="0" smtClean="0">
                <a:solidFill>
                  <a:srgbClr val="234D64"/>
                </a:solidFill>
              </a:rPr>
              <a:t>Scores</a:t>
            </a:r>
          </a:p>
          <a:p>
            <a:pPr marL="342900" indent="-342900">
              <a:buFont typeface="Arial" panose="020B0604020202020204" pitchFamily="34" charset="0"/>
              <a:buChar char="•"/>
            </a:pPr>
            <a:r>
              <a:rPr lang="en-US" sz="2800" dirty="0" smtClean="0">
                <a:solidFill>
                  <a:srgbClr val="234D64"/>
                </a:solidFill>
              </a:rPr>
              <a:t>NYS </a:t>
            </a:r>
            <a:r>
              <a:rPr lang="en-US" sz="2800" dirty="0">
                <a:solidFill>
                  <a:srgbClr val="234D64"/>
                </a:solidFill>
              </a:rPr>
              <a:t>Assessment Scores</a:t>
            </a:r>
          </a:p>
          <a:p>
            <a:pPr marL="342900" indent="-342900">
              <a:buFont typeface="Arial" panose="020B0604020202020204" pitchFamily="34" charset="0"/>
              <a:buChar char="•"/>
            </a:pPr>
            <a:r>
              <a:rPr lang="en-US" sz="2800" dirty="0" smtClean="0"/>
              <a:t>Course </a:t>
            </a:r>
            <a:r>
              <a:rPr lang="en-US" sz="2800" dirty="0"/>
              <a:t>Grades</a:t>
            </a:r>
          </a:p>
          <a:p>
            <a:pPr marL="342900" indent="-342900">
              <a:buFont typeface="Arial" panose="020B0604020202020204" pitchFamily="34" charset="0"/>
              <a:buChar char="•"/>
            </a:pPr>
            <a:r>
              <a:rPr lang="en-US" sz="2800" dirty="0">
                <a:solidFill>
                  <a:srgbClr val="234D64"/>
                </a:solidFill>
              </a:rPr>
              <a:t>Career and Technical Education</a:t>
            </a:r>
          </a:p>
          <a:p>
            <a:pPr marL="342900" indent="-342900">
              <a:buFont typeface="Arial" panose="020B0604020202020204" pitchFamily="34" charset="0"/>
              <a:buChar char="•"/>
            </a:pPr>
            <a:r>
              <a:rPr lang="en-US" sz="2800" dirty="0">
                <a:solidFill>
                  <a:srgbClr val="234D64"/>
                </a:solidFill>
              </a:rPr>
              <a:t>Graduation and </a:t>
            </a:r>
            <a:r>
              <a:rPr lang="en-US" sz="2800" dirty="0" smtClean="0">
                <a:solidFill>
                  <a:srgbClr val="234D64"/>
                </a:solidFill>
              </a:rPr>
              <a:t>Diploma</a:t>
            </a:r>
          </a:p>
          <a:p>
            <a:pPr marL="342900" indent="-342900">
              <a:buFont typeface="Arial" panose="020B0604020202020204" pitchFamily="34" charset="0"/>
              <a:buChar char="•"/>
            </a:pPr>
            <a:r>
              <a:rPr lang="en-US" sz="2800" dirty="0" smtClean="0">
                <a:solidFill>
                  <a:srgbClr val="234D64"/>
                </a:solidFill>
              </a:rPr>
              <a:t>Human Resources</a:t>
            </a:r>
          </a:p>
          <a:p>
            <a:pPr marL="342900" indent="-342900">
              <a:buFont typeface="Arial" panose="020B0604020202020204" pitchFamily="34" charset="0"/>
              <a:buChar char="•"/>
            </a:pPr>
            <a:r>
              <a:rPr lang="en-US" sz="2800" dirty="0" smtClean="0">
                <a:solidFill>
                  <a:srgbClr val="234D64"/>
                </a:solidFill>
              </a:rPr>
              <a:t>Annual </a:t>
            </a:r>
            <a:r>
              <a:rPr lang="en-US" sz="2800" dirty="0">
                <a:solidFill>
                  <a:srgbClr val="234D64"/>
                </a:solidFill>
              </a:rPr>
              <a:t>Professional Performance Review</a:t>
            </a:r>
          </a:p>
          <a:p>
            <a:pPr marL="342900" indent="-342900">
              <a:buFont typeface="Arial" panose="020B0604020202020204" pitchFamily="34" charset="0"/>
              <a:buChar char="•"/>
            </a:pPr>
            <a:r>
              <a:rPr lang="en-US" sz="2800" dirty="0" smtClean="0">
                <a:solidFill>
                  <a:srgbClr val="234D64"/>
                </a:solidFill>
              </a:rPr>
              <a:t>Student Learning Objectives</a:t>
            </a:r>
          </a:p>
          <a:p>
            <a:pPr>
              <a:spcBef>
                <a:spcPts val="600"/>
              </a:spcBef>
            </a:pPr>
            <a:r>
              <a:rPr lang="en-US" sz="2800" dirty="0" smtClean="0">
                <a:solidFill>
                  <a:srgbClr val="234D64"/>
                </a:solidFill>
              </a:rPr>
              <a:t>     </a:t>
            </a:r>
            <a:r>
              <a:rPr lang="en-US" sz="2800" i="1" dirty="0" smtClean="0">
                <a:solidFill>
                  <a:srgbClr val="234D64"/>
                </a:solidFill>
              </a:rPr>
              <a:t>…and more</a:t>
            </a:r>
            <a:endParaRPr lang="en-US" sz="2800" i="1" dirty="0"/>
          </a:p>
        </p:txBody>
      </p:sp>
      <p:pic>
        <p:nvPicPr>
          <p:cNvPr id="7" name="Picture 4" descr="http://www.spfpalocal214.org/_/rsrc/1314575583214/secure-area/Authorized-Personnel-Area-Sign-K-4708.gif?height=200&amp;width=2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7645" y="210459"/>
            <a:ext cx="2222469" cy="2222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362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64" name="Picture 16" descr="http://sonnyholmes.typepad.com/.a/6a00e552250bc98834019affdde577970d-p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9670" y="1737001"/>
            <a:ext cx="3810000" cy="2752725"/>
          </a:xfrm>
          <a:prstGeom prst="rect">
            <a:avLst/>
          </a:prstGeom>
          <a:noFill/>
          <a:extLst>
            <a:ext uri="{909E8E84-426E-40DD-AFC4-6F175D3DCCD1}">
              <a14:hiddenFill xmlns:a14="http://schemas.microsoft.com/office/drawing/2010/main">
                <a:solidFill>
                  <a:srgbClr val="FFFFFF"/>
                </a:solidFill>
              </a14:hiddenFill>
            </a:ext>
          </a:extLst>
        </p:spPr>
      </p:pic>
      <p:sp>
        <p:nvSpPr>
          <p:cNvPr id="25" name="Title 24"/>
          <p:cNvSpPr>
            <a:spLocks noGrp="1"/>
          </p:cNvSpPr>
          <p:nvPr>
            <p:ph type="title"/>
          </p:nvPr>
        </p:nvSpPr>
        <p:spPr/>
        <p:txBody>
          <a:bodyPr>
            <a:normAutofit/>
          </a:bodyPr>
          <a:lstStyle/>
          <a:p>
            <a:r>
              <a:rPr lang="en-US" dirty="0" smtClean="0">
                <a:solidFill>
                  <a:schemeClr val="bg1"/>
                </a:solidFill>
              </a:rPr>
              <a:t>Schools manage data in multiple systems</a:t>
            </a:r>
            <a:endParaRPr lang="en-US" dirty="0">
              <a:solidFill>
                <a:schemeClr val="bg1"/>
              </a:solidFill>
            </a:endParaRPr>
          </a:p>
        </p:txBody>
      </p:sp>
      <p:sp>
        <p:nvSpPr>
          <p:cNvPr id="26" name="Content Placeholder 25"/>
          <p:cNvSpPr>
            <a:spLocks noGrp="1"/>
          </p:cNvSpPr>
          <p:nvPr>
            <p:ph idx="1"/>
          </p:nvPr>
        </p:nvSpPr>
        <p:spPr>
          <a:xfrm>
            <a:off x="465446" y="1927647"/>
            <a:ext cx="5782954" cy="5018314"/>
          </a:xfrm>
        </p:spPr>
        <p:txBody>
          <a:bodyPr>
            <a:noAutofit/>
          </a:bodyPr>
          <a:lstStyle/>
          <a:p>
            <a:pPr>
              <a:lnSpc>
                <a:spcPct val="100000"/>
              </a:lnSpc>
              <a:spcBef>
                <a:spcPts val="600"/>
              </a:spcBef>
              <a:spcAft>
                <a:spcPts val="600"/>
              </a:spcAft>
            </a:pPr>
            <a:r>
              <a:rPr lang="en-US" dirty="0" smtClean="0"/>
              <a:t>Student Information</a:t>
            </a:r>
          </a:p>
          <a:p>
            <a:pPr>
              <a:lnSpc>
                <a:spcPct val="100000"/>
              </a:lnSpc>
              <a:spcBef>
                <a:spcPts val="600"/>
              </a:spcBef>
              <a:spcAft>
                <a:spcPts val="600"/>
              </a:spcAft>
            </a:pPr>
            <a:r>
              <a:rPr lang="en-US" dirty="0" smtClean="0"/>
              <a:t>Special Education</a:t>
            </a:r>
          </a:p>
          <a:p>
            <a:pPr>
              <a:lnSpc>
                <a:spcPct val="100000"/>
              </a:lnSpc>
              <a:spcBef>
                <a:spcPts val="600"/>
              </a:spcBef>
              <a:spcAft>
                <a:spcPts val="600"/>
              </a:spcAft>
            </a:pPr>
            <a:r>
              <a:rPr lang="en-US" dirty="0" smtClean="0"/>
              <a:t>Human Resources</a:t>
            </a:r>
          </a:p>
          <a:p>
            <a:pPr>
              <a:lnSpc>
                <a:spcPct val="100000"/>
              </a:lnSpc>
              <a:spcBef>
                <a:spcPts val="600"/>
              </a:spcBef>
              <a:spcAft>
                <a:spcPts val="600"/>
              </a:spcAft>
            </a:pPr>
            <a:r>
              <a:rPr lang="en-US" dirty="0" smtClean="0"/>
              <a:t>Cafeteria Management</a:t>
            </a:r>
          </a:p>
          <a:p>
            <a:pPr>
              <a:lnSpc>
                <a:spcPct val="100000"/>
              </a:lnSpc>
              <a:spcBef>
                <a:spcPts val="600"/>
              </a:spcBef>
              <a:spcAft>
                <a:spcPts val="600"/>
              </a:spcAft>
            </a:pPr>
            <a:r>
              <a:rPr lang="en-US" dirty="0" smtClean="0"/>
              <a:t>Transportation</a:t>
            </a:r>
          </a:p>
          <a:p>
            <a:pPr>
              <a:lnSpc>
                <a:spcPct val="100000"/>
              </a:lnSpc>
              <a:spcBef>
                <a:spcPts val="600"/>
              </a:spcBef>
              <a:spcAft>
                <a:spcPts val="600"/>
              </a:spcAft>
            </a:pPr>
            <a:r>
              <a:rPr lang="en-US" dirty="0" smtClean="0"/>
              <a:t>Learning Management</a:t>
            </a:r>
          </a:p>
          <a:p>
            <a:pPr>
              <a:lnSpc>
                <a:spcPct val="100000"/>
              </a:lnSpc>
              <a:spcBef>
                <a:spcPts val="600"/>
              </a:spcBef>
            </a:pPr>
            <a:r>
              <a:rPr lang="en-US" dirty="0" smtClean="0"/>
              <a:t>Online Services and Mobile Apps</a:t>
            </a:r>
            <a:endParaRPr lang="en-US" dirty="0"/>
          </a:p>
          <a:p>
            <a:pPr marL="457200" lvl="1" indent="0">
              <a:lnSpc>
                <a:spcPct val="100000"/>
              </a:lnSpc>
              <a:spcBef>
                <a:spcPts val="600"/>
              </a:spcBef>
              <a:spcAft>
                <a:spcPts val="600"/>
              </a:spcAft>
              <a:buNone/>
            </a:pPr>
            <a:r>
              <a:rPr lang="en-US" sz="2800" i="1" dirty="0" smtClean="0"/>
              <a:t>…and many more</a:t>
            </a:r>
          </a:p>
        </p:txBody>
      </p:sp>
      <p:pic>
        <p:nvPicPr>
          <p:cNvPr id="2056" name="Picture 8" descr="http://www.maritimesigns.com/images_netsuite/display/MOX-Signs-OW4048_bi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1823" y="4357617"/>
            <a:ext cx="3200826" cy="224057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mydoorsign.com/img/lg/S/secure-area-dont-prop-sign-s-5839.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7333" y="1549879"/>
            <a:ext cx="3052306" cy="2212922"/>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s-media-cache-ak0.pinimg.com/736x/0b/30/57/0b305766c5a8aaec7c7c18dd44adc495.jpg"/>
          <p:cNvPicPr>
            <a:picLocks noChangeAspect="1" noChangeArrowheads="1"/>
          </p:cNvPicPr>
          <p:nvPr/>
        </p:nvPicPr>
        <p:blipFill rotWithShape="1">
          <a:blip r:embed="rId7">
            <a:extLst>
              <a:ext uri="{28A0092B-C50C-407E-A947-70E740481C1C}">
                <a14:useLocalDpi xmlns:a14="http://schemas.microsoft.com/office/drawing/2010/main" val="0"/>
              </a:ext>
            </a:extLst>
          </a:blip>
          <a:srcRect l="10710" t="3425" r="7814" b="17366"/>
          <a:stretch/>
        </p:blipFill>
        <p:spPr bwMode="auto">
          <a:xfrm>
            <a:off x="9204774" y="2656340"/>
            <a:ext cx="2829792" cy="36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0184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bg1"/>
                </a:solidFill>
              </a:rPr>
              <a:t>What are the c</a:t>
            </a:r>
            <a:r>
              <a:rPr lang="en-US" dirty="0" smtClean="0">
                <a:solidFill>
                  <a:schemeClr val="bg1"/>
                </a:solidFill>
              </a:rPr>
              <a:t>hallenges</a:t>
            </a:r>
            <a:r>
              <a:rPr lang="en-US" dirty="0">
                <a:solidFill>
                  <a:schemeClr val="bg1"/>
                </a:solidFill>
              </a:rPr>
              <a:t>?</a:t>
            </a:r>
          </a:p>
        </p:txBody>
      </p:sp>
      <p:sp>
        <p:nvSpPr>
          <p:cNvPr id="8" name="Content Placeholder 7"/>
          <p:cNvSpPr>
            <a:spLocks noGrp="1"/>
          </p:cNvSpPr>
          <p:nvPr>
            <p:ph idx="1"/>
          </p:nvPr>
        </p:nvSpPr>
        <p:spPr>
          <a:xfrm>
            <a:off x="443008" y="1785898"/>
            <a:ext cx="11306541" cy="4286477"/>
          </a:xfrm>
        </p:spPr>
        <p:txBody>
          <a:bodyPr>
            <a:normAutofit/>
          </a:bodyPr>
          <a:lstStyle/>
          <a:p>
            <a:pPr marL="0" indent="0">
              <a:lnSpc>
                <a:spcPct val="100000"/>
              </a:lnSpc>
              <a:spcAft>
                <a:spcPts val="1200"/>
              </a:spcAft>
              <a:buNone/>
            </a:pPr>
            <a:endParaRPr lang="en-US" sz="3200" dirty="0">
              <a:solidFill>
                <a:schemeClr val="accent4">
                  <a:lumMod val="75000"/>
                </a:schemeClr>
              </a:solidFill>
            </a:endParaRPr>
          </a:p>
          <a:p>
            <a:pPr marL="0" indent="0">
              <a:lnSpc>
                <a:spcPct val="100000"/>
              </a:lnSpc>
              <a:spcAft>
                <a:spcPts val="1200"/>
              </a:spcAft>
              <a:buNone/>
            </a:pPr>
            <a:endParaRPr lang="en-US" sz="3200" dirty="0">
              <a:solidFill>
                <a:schemeClr val="accent4">
                  <a:lumMod val="75000"/>
                </a:schemeClr>
              </a:solidFill>
            </a:endParaRPr>
          </a:p>
          <a:p>
            <a:endParaRPr lang="en-US" dirty="0"/>
          </a:p>
          <a:p>
            <a:endParaRPr lang="en-US" dirty="0"/>
          </a:p>
        </p:txBody>
      </p:sp>
      <p:sp>
        <p:nvSpPr>
          <p:cNvPr id="12" name="Rectangle 11"/>
          <p:cNvSpPr/>
          <p:nvPr/>
        </p:nvSpPr>
        <p:spPr>
          <a:xfrm>
            <a:off x="0" y="2224875"/>
            <a:ext cx="12099716" cy="3816429"/>
          </a:xfrm>
          <a:prstGeom prst="rect">
            <a:avLst/>
          </a:prstGeom>
        </p:spPr>
        <p:txBody>
          <a:bodyPr wrap="square">
            <a:spAutoFit/>
          </a:bodyPr>
          <a:lstStyle/>
          <a:p>
            <a:pPr marL="914400" indent="-450850">
              <a:spcAft>
                <a:spcPts val="1200"/>
              </a:spcAft>
              <a:buFont typeface="Arial" panose="020B0604020202020204" pitchFamily="34" charset="0"/>
              <a:buChar char="•"/>
            </a:pPr>
            <a:r>
              <a:rPr lang="en-US" sz="3200" dirty="0"/>
              <a:t>The more we rely on technology, </a:t>
            </a:r>
            <a:r>
              <a:rPr lang="en-US" sz="3200" dirty="0" smtClean="0"/>
              <a:t>the </a:t>
            </a:r>
            <a:r>
              <a:rPr lang="en-US" sz="3200" dirty="0"/>
              <a:t>more privacy is </a:t>
            </a:r>
            <a:r>
              <a:rPr lang="en-US" sz="3200" dirty="0" smtClean="0"/>
              <a:t>threatened</a:t>
            </a:r>
          </a:p>
          <a:p>
            <a:pPr marL="914400" indent="-450850">
              <a:lnSpc>
                <a:spcPct val="100000"/>
              </a:lnSpc>
              <a:spcAft>
                <a:spcPts val="1200"/>
              </a:spcAft>
              <a:buFont typeface="Arial" panose="020B0604020202020204" pitchFamily="34" charset="0"/>
              <a:buChar char="•"/>
            </a:pPr>
            <a:r>
              <a:rPr lang="en-US" sz="3200" dirty="0" smtClean="0"/>
              <a:t>New technology </a:t>
            </a:r>
            <a:r>
              <a:rPr lang="en-US" sz="3200" dirty="0"/>
              <a:t>= </a:t>
            </a:r>
            <a:r>
              <a:rPr lang="en-US" sz="3200" dirty="0" smtClean="0"/>
              <a:t>new </a:t>
            </a:r>
            <a:r>
              <a:rPr lang="en-US" sz="3200" dirty="0"/>
              <a:t>t</a:t>
            </a:r>
            <a:r>
              <a:rPr lang="en-US" sz="3200" dirty="0" smtClean="0"/>
              <a:t>hreats</a:t>
            </a:r>
            <a:endParaRPr lang="en-US" sz="3200" dirty="0"/>
          </a:p>
          <a:p>
            <a:pPr marL="914400" indent="-450850">
              <a:lnSpc>
                <a:spcPct val="100000"/>
              </a:lnSpc>
              <a:spcAft>
                <a:spcPts val="1200"/>
              </a:spcAft>
              <a:buFont typeface="Arial" panose="020B0604020202020204" pitchFamily="34" charset="0"/>
              <a:buChar char="•"/>
            </a:pPr>
            <a:r>
              <a:rPr lang="en-US" sz="3200" dirty="0"/>
              <a:t>Laws lag technology</a:t>
            </a:r>
          </a:p>
          <a:p>
            <a:pPr marL="920750" indent="-457200">
              <a:lnSpc>
                <a:spcPct val="100000"/>
              </a:lnSpc>
              <a:spcAft>
                <a:spcPts val="1200"/>
              </a:spcAft>
              <a:buFont typeface="Arial" panose="020B0604020202020204" pitchFamily="34" charset="0"/>
              <a:buChar char="•"/>
            </a:pPr>
            <a:r>
              <a:rPr lang="en-US" sz="3200" dirty="0" smtClean="0"/>
              <a:t>Data </a:t>
            </a:r>
            <a:r>
              <a:rPr lang="en-US" sz="3200" dirty="0"/>
              <a:t>is </a:t>
            </a:r>
            <a:r>
              <a:rPr lang="en-US" sz="3200" dirty="0" smtClean="0"/>
              <a:t>very </a:t>
            </a:r>
            <a:r>
              <a:rPr lang="en-US" sz="3200" dirty="0"/>
              <a:t>valuable</a:t>
            </a:r>
          </a:p>
          <a:p>
            <a:pPr marL="914400" indent="-450850">
              <a:lnSpc>
                <a:spcPct val="100000"/>
              </a:lnSpc>
              <a:spcAft>
                <a:spcPts val="1200"/>
              </a:spcAft>
              <a:buFont typeface="Arial" panose="020B0604020202020204" pitchFamily="34" charset="0"/>
              <a:buChar char="•"/>
            </a:pPr>
            <a:r>
              <a:rPr lang="en-US" sz="3200" dirty="0"/>
              <a:t>Privacy is </a:t>
            </a:r>
            <a:r>
              <a:rPr lang="en-US" sz="3200" dirty="0" smtClean="0"/>
              <a:t>PERSONAL</a:t>
            </a:r>
          </a:p>
          <a:p>
            <a:pPr marL="914400" indent="-450850">
              <a:lnSpc>
                <a:spcPct val="100000"/>
              </a:lnSpc>
              <a:spcAft>
                <a:spcPts val="1200"/>
              </a:spcAft>
              <a:buFont typeface="Arial" panose="020B0604020202020204" pitchFamily="34" charset="0"/>
              <a:buChar char="•"/>
            </a:pPr>
            <a:endParaRPr lang="en-US" sz="3200" dirty="0"/>
          </a:p>
        </p:txBody>
      </p:sp>
      <p:sp>
        <p:nvSpPr>
          <p:cNvPr id="2" name="Rectangle 1"/>
          <p:cNvSpPr/>
          <p:nvPr/>
        </p:nvSpPr>
        <p:spPr>
          <a:xfrm>
            <a:off x="6136341" y="6485105"/>
            <a:ext cx="5912224" cy="276999"/>
          </a:xfrm>
          <a:prstGeom prst="rect">
            <a:avLst/>
          </a:prstGeom>
        </p:spPr>
        <p:txBody>
          <a:bodyPr wrap="square">
            <a:spAutoFit/>
          </a:bodyPr>
          <a:lstStyle/>
          <a:p>
            <a:pPr algn="r"/>
            <a:r>
              <a:rPr lang="en-US" sz="1200" i="1" dirty="0">
                <a:solidFill>
                  <a:srgbClr val="1F497D"/>
                </a:solidFill>
                <a:latin typeface="Calibri" panose="020F0502020204030204" pitchFamily="34" charset="0"/>
              </a:rPr>
              <a:t>Adapted from Bob Moore, RJM Strategies </a:t>
            </a:r>
            <a:r>
              <a:rPr lang="en-US" sz="1200" i="1" dirty="0" smtClean="0">
                <a:solidFill>
                  <a:srgbClr val="1F497D"/>
                </a:solidFill>
                <a:latin typeface="Calibri" panose="020F0502020204030204" pitchFamily="34" charset="0"/>
              </a:rPr>
              <a:t>LLC</a:t>
            </a:r>
            <a:endParaRPr lang="en-US" sz="1400" i="1" dirty="0">
              <a:latin typeface="Times New Roman" panose="02020603050405020304" pitchFamily="18" charset="0"/>
            </a:endParaRPr>
          </a:p>
        </p:txBody>
      </p:sp>
      <p:pic>
        <p:nvPicPr>
          <p:cNvPr id="3074" name="Picture 2" descr="http://www.shiftcomm.com/wp-content/uploads/2015/06/access-granted-hack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2816" y="2782285"/>
            <a:ext cx="4919273" cy="3259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219749"/>
      </p:ext>
    </p:extLst>
  </p:cSld>
  <p:clrMapOvr>
    <a:masterClrMapping/>
  </p:clrMapOvr>
  <p:timing>
    <p:tnLst>
      <p:par>
        <p:cTn id="1" dur="indefinite" restart="never" nodeType="tmRoot"/>
      </p:par>
    </p:tnLst>
  </p:timing>
</p:sld>
</file>

<file path=ppt/theme/theme1.xml><?xml version="1.0" encoding="utf-8"?>
<a:theme xmlns:a="http://schemas.openxmlformats.org/drawingml/2006/main" name="11_Office Theme">
  <a:themeElements>
    <a:clrScheme name="Custom 7">
      <a:dk1>
        <a:srgbClr val="234D64"/>
      </a:dk1>
      <a:lt1>
        <a:sysClr val="window" lastClr="FFFFFF"/>
      </a:lt1>
      <a:dk2>
        <a:srgbClr val="5E5E5E"/>
      </a:dk2>
      <a:lt2>
        <a:srgbClr val="DDDDDD"/>
      </a:lt2>
      <a:accent1>
        <a:srgbClr val="306786"/>
      </a:accent1>
      <a:accent2>
        <a:srgbClr val="6EA9CB"/>
      </a:accent2>
      <a:accent3>
        <a:srgbClr val="ED7D31"/>
      </a:accent3>
      <a:accent4>
        <a:srgbClr val="B4B4B4"/>
      </a:accent4>
      <a:accent5>
        <a:srgbClr val="A6B727"/>
      </a:accent5>
      <a:accent6>
        <a:srgbClr val="FFC000"/>
      </a:accent6>
      <a:hlink>
        <a:srgbClr val="F59E00"/>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871</Words>
  <Application>Microsoft Office PowerPoint</Application>
  <PresentationFormat>Custom</PresentationFormat>
  <Paragraphs>204</Paragraphs>
  <Slides>12</Slides>
  <Notes>12</Notes>
  <HiddenSlides>0</HiddenSlides>
  <MMClips>0</MMClips>
  <ScaleCrop>false</ScaleCrop>
  <HeadingPairs>
    <vt:vector size="4" baseType="variant">
      <vt:variant>
        <vt:lpstr>Theme</vt:lpstr>
      </vt:variant>
      <vt:variant>
        <vt:i4>3</vt:i4>
      </vt:variant>
      <vt:variant>
        <vt:lpstr>Slide Titles</vt:lpstr>
      </vt:variant>
      <vt:variant>
        <vt:i4>12</vt:i4>
      </vt:variant>
    </vt:vector>
  </HeadingPairs>
  <TitlesOfParts>
    <vt:vector size="15" baseType="lpstr">
      <vt:lpstr>11_Office Theme</vt:lpstr>
      <vt:lpstr>Custom Design</vt:lpstr>
      <vt:lpstr>1_Custom Design</vt:lpstr>
      <vt:lpstr>Data Security and Privacy</vt:lpstr>
      <vt:lpstr>PowerPoint Presentation</vt:lpstr>
      <vt:lpstr>PowerPoint Presentation</vt:lpstr>
      <vt:lpstr>PowerPoint Presentation</vt:lpstr>
      <vt:lpstr>Defining Security and Privacy</vt:lpstr>
      <vt:lpstr>Whose privacy must we protect?</vt:lpstr>
      <vt:lpstr>What data must we protect? </vt:lpstr>
      <vt:lpstr>Schools manage data in multiple systems</vt:lpstr>
      <vt:lpstr>What are the challenges?</vt:lpstr>
      <vt:lpstr>What are the concerns?</vt:lpstr>
      <vt:lpstr>U.S. Secretary of Education on Privacy</vt:lpstr>
      <vt:lpstr>Introduction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2015-05-07T13:53:02Z</dcterms:created>
  <dcterms:modified xsi:type="dcterms:W3CDTF">2015-06-18T19:51:46Z</dcterms:modified>
</cp:coreProperties>
</file>