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828" r:id="rId2"/>
    <p:sldMasterId id="2147483836" r:id="rId3"/>
  </p:sldMasterIdLst>
  <p:notesMasterIdLst>
    <p:notesMasterId r:id="rId14"/>
  </p:notesMasterIdLst>
  <p:handoutMasterIdLst>
    <p:handoutMasterId r:id="rId15"/>
  </p:handoutMasterIdLst>
  <p:sldIdLst>
    <p:sldId id="538" r:id="rId4"/>
    <p:sldId id="534" r:id="rId5"/>
    <p:sldId id="338" r:id="rId6"/>
    <p:sldId id="468" r:id="rId7"/>
    <p:sldId id="509" r:id="rId8"/>
    <p:sldId id="469" r:id="rId9"/>
    <p:sldId id="465" r:id="rId10"/>
    <p:sldId id="341" r:id="rId11"/>
    <p:sldId id="539" r:id="rId12"/>
    <p:sldId id="334" r:id="rId13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nline Educational Services" id="{6ACB95A5-AEA4-4D08-B161-99737CC95B1D}">
          <p14:sldIdLst>
            <p14:sldId id="538"/>
            <p14:sldId id="534"/>
            <p14:sldId id="338"/>
            <p14:sldId id="468"/>
            <p14:sldId id="509"/>
            <p14:sldId id="469"/>
            <p14:sldId id="465"/>
            <p14:sldId id="341"/>
            <p14:sldId id="539"/>
            <p14:sldId id="3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548235"/>
    <a:srgbClr val="91B44A"/>
    <a:srgbClr val="9BBB59"/>
    <a:srgbClr val="2A8ED0"/>
    <a:srgbClr val="F9B073"/>
    <a:srgbClr val="234D64"/>
    <a:srgbClr val="2C98BB"/>
    <a:srgbClr val="2C98B2"/>
    <a:srgbClr val="257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69368" autoAdjust="0"/>
  </p:normalViewPr>
  <p:slideViewPr>
    <p:cSldViewPr snapToGrid="0">
      <p:cViewPr varScale="1">
        <p:scale>
          <a:sx n="76" d="100"/>
          <a:sy n="76" d="100"/>
        </p:scale>
        <p:origin x="-193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2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-12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6" y="0"/>
            <a:ext cx="4022936" cy="349250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r">
              <a:defRPr sz="1200"/>
            </a:lvl1pPr>
          </a:lstStyle>
          <a:p>
            <a:fld id="{5F28CD0D-60E0-41C8-BC92-CEA89F9AE670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6" y="6634538"/>
            <a:ext cx="4022936" cy="349250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r">
              <a:defRPr sz="1200"/>
            </a:lvl1pPr>
          </a:lstStyle>
          <a:p>
            <a:fld id="{18A094E8-7754-4330-9F76-6D9D7D13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2936" cy="350463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6" y="1"/>
            <a:ext cx="4022936" cy="350463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r">
              <a:defRPr sz="1200"/>
            </a:lvl1pPr>
          </a:lstStyle>
          <a:p>
            <a:fld id="{383FF4E0-773B-4941-9822-A6C98C4BD157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5" tIns="46472" rIns="92945" bIns="464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3"/>
            <a:ext cx="7426960" cy="2750344"/>
          </a:xfrm>
          <a:prstGeom prst="rect">
            <a:avLst/>
          </a:prstGeom>
        </p:spPr>
        <p:txBody>
          <a:bodyPr vert="horz" lIns="92945" tIns="46472" rIns="92945" bIns="464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6" y="6634538"/>
            <a:ext cx="4022936" cy="350462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r">
              <a:defRPr sz="1200"/>
            </a:lvl1pPr>
          </a:lstStyle>
          <a:p>
            <a:fld id="{070A5385-8EFE-4A54-9ECC-50F8E7FCE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4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447">
              <a:defRPr/>
            </a:pPr>
            <a:r>
              <a:rPr lang="en-US" b="1" dirty="0"/>
              <a:t>Notes</a:t>
            </a:r>
          </a:p>
          <a:p>
            <a:pPr defTabSz="929447">
              <a:defRPr/>
            </a:pPr>
            <a:endParaRPr lang="en-US" b="1" dirty="0"/>
          </a:p>
          <a:p>
            <a:pPr marL="285710" indent="-285710" defTabSz="929447">
              <a:buFont typeface="Arial" panose="020B0604020202020204" pitchFamily="34" charset="0"/>
              <a:buChar char="•"/>
              <a:defRPr/>
            </a:pPr>
            <a:r>
              <a:rPr lang="en-US" dirty="0"/>
              <a:t>Teachers often use sites that use click-wraps and are not sanctioned by the district.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4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171426" indent="-171426">
              <a:buFont typeface="Arial" panose="020B0604020202020204" pitchFamily="34" charset="0"/>
              <a:buChar char="•"/>
            </a:pPr>
            <a:r>
              <a:rPr lang="en-US" dirty="0" smtClean="0"/>
              <a:t>See  DOE </a:t>
            </a:r>
            <a:r>
              <a:rPr lang="en-US" b="0" dirty="0" smtClean="0"/>
              <a:t>Protecting Student Privacy While Using Online Educational Services :</a:t>
            </a:r>
            <a:r>
              <a:rPr lang="en-US" b="0" baseline="0" dirty="0" smtClean="0"/>
              <a:t> </a:t>
            </a:r>
            <a:r>
              <a:rPr lang="en-US" b="0" dirty="0" smtClean="0"/>
              <a:t>An Overview of Recent Department of Education Guidance documents</a:t>
            </a:r>
            <a:r>
              <a:rPr lang="en-US" b="0" baseline="0" dirty="0" smtClean="0"/>
              <a:t> on DSP website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5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9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9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4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endParaRPr lang="en-US" dirty="0" smtClean="0"/>
          </a:p>
          <a:p>
            <a:pPr marL="171426" indent="-171426">
              <a:buFont typeface="Arial" panose="020B0604020202020204" pitchFamily="34" charset="0"/>
              <a:buChar char="•"/>
            </a:pPr>
            <a:r>
              <a:rPr lang="en-US" dirty="0" smtClean="0"/>
              <a:t>The documents</a:t>
            </a:r>
            <a:r>
              <a:rPr lang="en-US" baseline="0" dirty="0" smtClean="0"/>
              <a:t> are available on the RIC Data Security and Privacy Website. They are from PTAC and COSN (See Resources section).</a:t>
            </a:r>
            <a:br>
              <a:rPr lang="en-US" baseline="0" dirty="0" smtClean="0"/>
            </a:br>
            <a:endParaRPr lang="en-US" dirty="0" smtClean="0"/>
          </a:p>
          <a:p>
            <a:pPr marL="171426" indent="-171426">
              <a:buFont typeface="Arial" panose="020B0604020202020204" pitchFamily="34" charset="0"/>
              <a:buChar char="•"/>
            </a:pPr>
            <a:r>
              <a:rPr lang="en-US" dirty="0" smtClean="0"/>
              <a:t>The presenter</a:t>
            </a:r>
            <a:r>
              <a:rPr lang="en-US" baseline="0" dirty="0" smtClean="0"/>
              <a:t> may wish  to provide copies of these handouts in a live session and discuss further.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447">
              <a:defRPr/>
            </a:pPr>
            <a:r>
              <a:rPr lang="en-US" b="1" baseline="0" dirty="0" smtClean="0"/>
              <a:t>Notes</a:t>
            </a:r>
          </a:p>
          <a:p>
            <a:pPr marL="171426" indent="-171426" defTabSz="929447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71426" indent="-171426" defTabSz="929447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Summarize the section and refer to the Key Ideas handout.</a:t>
            </a:r>
          </a:p>
          <a:p>
            <a:pPr marL="171426" indent="-171426" defTabSz="929447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71426" indent="-171426" defTabSz="929447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Use Self Assessments can be utilized in sessions, or as takeaways at the discretion of the presenter.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1668009"/>
            <a:ext cx="8371113" cy="1143000"/>
          </a:xfrm>
        </p:spPr>
        <p:txBody>
          <a:bodyPr>
            <a:noAutofit/>
          </a:bodyPr>
          <a:lstStyle>
            <a:lvl1pPr algn="r">
              <a:defRPr sz="5400">
                <a:solidFill>
                  <a:srgbClr val="234D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23-C97A-4223-B3E4-68AF17993B52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4A3-3E4F-40E3-B6C8-708C07CE0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75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239D-FEF1-4F1F-BEFC-145C97163ADF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B11-562E-442B-B87B-4F5647077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4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058E-5EDA-4721-B097-6354D802CED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9786-5EBA-45AE-BC52-8D996D6E3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0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7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3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90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95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7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2" y="481467"/>
            <a:ext cx="9786257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9686"/>
            <a:ext cx="10972800" cy="4286477"/>
          </a:xfrm>
        </p:spPr>
        <p:txBody>
          <a:bodyPr/>
          <a:lstStyle>
            <a:lvl1pPr>
              <a:defRPr>
                <a:solidFill>
                  <a:srgbClr val="234D64"/>
                </a:solidFill>
              </a:defRPr>
            </a:lvl1pPr>
            <a:lvl2pPr>
              <a:defRPr>
                <a:solidFill>
                  <a:srgbClr val="234D64"/>
                </a:solidFill>
              </a:defRPr>
            </a:lvl2pPr>
            <a:lvl3pPr>
              <a:defRPr>
                <a:solidFill>
                  <a:srgbClr val="234D64"/>
                </a:solidFill>
              </a:defRPr>
            </a:lvl3pPr>
            <a:lvl4pPr>
              <a:defRPr>
                <a:solidFill>
                  <a:srgbClr val="234D64"/>
                </a:solidFill>
              </a:defRPr>
            </a:lvl4pPr>
            <a:lvl5pPr>
              <a:defRPr>
                <a:solidFill>
                  <a:srgbClr val="234D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239D-FEF1-4F1F-BEFC-145C97163ADF}" type="datetimeFigureOut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10/27/2015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B11-562E-442B-B87B-4F564707726E}" type="slidenum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2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60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8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88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9D7-1270-4E17-8AC1-9E8232F5038B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8DA2-6970-48F5-BA30-030F247935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81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5" y="365126"/>
            <a:ext cx="86976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1DE-79F8-40DF-A3E7-CD3B3C03A714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F4AF-669F-4369-862E-645EDF535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6766-696F-4359-9381-85950A13646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132A-2CB9-46E9-BA08-486F5B08FD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41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629" y="343354"/>
            <a:ext cx="7282543" cy="1325563"/>
          </a:xfrm>
        </p:spPr>
        <p:txBody>
          <a:bodyPr/>
          <a:lstStyle>
            <a:lvl1pPr>
              <a:defRPr>
                <a:solidFill>
                  <a:srgbClr val="234D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3172-D7AF-4997-906C-5980C44C471D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6DCB-59BB-44EF-8EED-417A506F2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8F3D-F34D-4D8C-80FE-01E01D7019CB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6B2-6069-4ABB-9191-915D3087AD8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67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4" y="437924"/>
            <a:ext cx="9448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F75A-A49E-4FC1-8861-3779D0C05435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E69-F9E2-4556-8D39-7DF80B119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0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2996-DCE4-466C-BA15-38F469351AB0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4DA8-2910-4045-850C-BBEB0FB91A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1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239D-FEF1-4F1F-BEFC-145C97163ADF}" type="datetimeFigureOut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10/27/2015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7B11-562E-442B-B87B-4F564707726E}" type="slidenum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3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682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4" r:id="rId2"/>
    <p:sldLayoutId id="214748383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Adapted%20from%20Protecting%20Student%20Privacy%20While%20using%20Online%20Educational%20Services:%20An%20Overview%20of%20Recent%20Department%20of%20Education%20Guidance%20-%20USDOE/PTAC" TargetMode="External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6uADXe-sA" TargetMode="External"/><Relationship Id="rId2" Type="http://schemas.openxmlformats.org/officeDocument/2006/relationships/hyperlink" Target="https://www.toytalk.com/editors-pick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3580" y="1621211"/>
            <a:ext cx="7934325" cy="1325562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>
                <a:solidFill>
                  <a:srgbClr val="234D64"/>
                </a:solidFill>
              </a:rPr>
              <a:t>Online Educational Services</a:t>
            </a:r>
            <a:endParaRPr lang="en-US" sz="5400" dirty="0">
              <a:solidFill>
                <a:srgbClr val="234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Educational Services</a:t>
            </a:r>
            <a:endParaRPr lang="en-US" dirty="0"/>
          </a:p>
        </p:txBody>
      </p:sp>
      <p:pic>
        <p:nvPicPr>
          <p:cNvPr id="1026" name="Picture 2" descr="C:\Users\0110commintern00\Google Drive\Erie 1 Work\Handouts\Online Services\Online Services Key Idea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3195" r="3156" b="2888"/>
          <a:stretch/>
        </p:blipFill>
        <p:spPr bwMode="auto">
          <a:xfrm>
            <a:off x="632012" y="2447365"/>
            <a:ext cx="3173506" cy="41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012" y="1810120"/>
            <a:ext cx="315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 Ideas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10499" y="1810120"/>
            <a:ext cx="315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Self-Assessment</a:t>
            </a:r>
            <a:endParaRPr lang="en-US" sz="2800" dirty="0"/>
          </a:p>
        </p:txBody>
      </p:sp>
      <p:pic>
        <p:nvPicPr>
          <p:cNvPr id="1028" name="Picture 4" descr="C:\Users\0110commintern00\Google Drive\Erie 1 Work\Handouts\Online Services\Online Services Self-Assessme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2445" r="3220" b="4290"/>
          <a:stretch/>
        </p:blipFill>
        <p:spPr bwMode="auto">
          <a:xfrm>
            <a:off x="7103210" y="2333340"/>
            <a:ext cx="3159530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336" y="2285510"/>
            <a:ext cx="43933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Click-Wrap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Best Practices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01" y="1028898"/>
            <a:ext cx="4401333" cy="534762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84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Educational Services - Issues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4264" y="1903185"/>
            <a:ext cx="11578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Districts </a:t>
            </a:r>
            <a:r>
              <a:rPr lang="en-US" sz="2800" dirty="0" smtClean="0"/>
              <a:t>commonly contract out </a:t>
            </a:r>
            <a:r>
              <a:rPr lang="en-US" sz="2800" dirty="0"/>
              <a:t>school functions and </a:t>
            </a:r>
            <a:r>
              <a:rPr lang="en-US" sz="2800" dirty="0" smtClean="0"/>
              <a:t>utilize online </a:t>
            </a:r>
            <a:r>
              <a:rPr lang="en-US" sz="2800" dirty="0"/>
              <a:t>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Traditional contracts involve a mutually agreed upon set of terms and a signed document between the parties.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Many online services and mobile apps use a Terms of Service (TOS) agreement that only requires a user to click a button to accept</a:t>
            </a:r>
            <a:r>
              <a:rPr lang="en-US" sz="2800" dirty="0"/>
              <a:t> </a:t>
            </a:r>
            <a:r>
              <a:rPr lang="en-US" sz="2800" dirty="0" smtClean="0"/>
              <a:t>(Click-Wrap Agreements)</a:t>
            </a:r>
            <a:endParaRPr lang="en-US" sz="2800" dirty="0"/>
          </a:p>
        </p:txBody>
      </p:sp>
      <p:pic>
        <p:nvPicPr>
          <p:cNvPr id="1026" name="Picture 2" descr="https://www.eff.org/files/clickwrap_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67" y="5454071"/>
            <a:ext cx="51339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1554" y="2314499"/>
            <a:ext cx="93204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DNNSML+Arial-Black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  <a:latin typeface="Calibri" panose="020F0502020204030204" pitchFamily="34" charset="0"/>
              </a:rPr>
              <a:t>Security and data </a:t>
            </a:r>
            <a:r>
              <a:rPr lang="en-US" sz="28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stewardship</a:t>
            </a:r>
            <a:endParaRPr lang="en-US" sz="28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  <a:latin typeface="Calibri" panose="020F0502020204030204" pitchFamily="34" charset="0"/>
              </a:rPr>
              <a:t>Data </a:t>
            </a:r>
            <a:r>
              <a:rPr lang="en-US" sz="28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collection</a:t>
            </a:r>
            <a:endParaRPr lang="en-US" sz="28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  <a:latin typeface="Calibri" panose="020F0502020204030204" pitchFamily="34" charset="0"/>
              </a:rPr>
              <a:t>Data use, retention, disclosure, and </a:t>
            </a:r>
            <a:r>
              <a:rPr lang="en-US" sz="28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destruction </a:t>
            </a:r>
            <a:endParaRPr lang="en-US" sz="28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  <a:latin typeface="Calibri" panose="020F0502020204030204" pitchFamily="34" charset="0"/>
              </a:rPr>
              <a:t>Data </a:t>
            </a:r>
            <a:r>
              <a:rPr lang="en-US" sz="28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access</a:t>
            </a:r>
            <a:endParaRPr lang="en-US" sz="28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  <a:latin typeface="Calibri" panose="020F0502020204030204" pitchFamily="34" charset="0"/>
              </a:rPr>
              <a:t>Modification, duration, and </a:t>
            </a:r>
            <a:r>
              <a:rPr lang="en-US" sz="28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termination </a:t>
            </a:r>
            <a:endParaRPr lang="en-US" sz="28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  <a:latin typeface="Calibri" panose="020F0502020204030204" pitchFamily="34" charset="0"/>
              </a:rPr>
              <a:t>Indemnification and </a:t>
            </a:r>
            <a:r>
              <a:rPr lang="en-US" sz="28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warranty</a:t>
            </a:r>
            <a:endParaRPr lang="en-US" sz="2800" dirty="0">
              <a:solidFill>
                <a:srgbClr val="234D64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" y="1847088"/>
            <a:ext cx="900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Contracts should be evaluated for the following provisions</a:t>
            </a:r>
            <a:r>
              <a:rPr lang="en-US" sz="2400" dirty="0" smtClean="0">
                <a:solidFill>
                  <a:srgbClr val="00B0F0"/>
                </a:solidFill>
              </a:rPr>
              <a:t>: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63" y="2920392"/>
            <a:ext cx="3236656" cy="25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3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151" y="2344039"/>
            <a:ext cx="77010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Definition of data, its use, and protections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Marketing and Advertising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Modification of Terms of Service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Destruction of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Security Controls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Wrap Agreements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" y="1847088"/>
            <a:ext cx="11136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Terms </a:t>
            </a:r>
            <a:r>
              <a:rPr lang="en-US" sz="2800" dirty="0">
                <a:solidFill>
                  <a:srgbClr val="00B0F0"/>
                </a:solidFill>
              </a:rPr>
              <a:t>of Service Agreements </a:t>
            </a:r>
            <a:r>
              <a:rPr lang="en-US" sz="2800" dirty="0" smtClean="0">
                <a:solidFill>
                  <a:srgbClr val="00B0F0"/>
                </a:solidFill>
              </a:rPr>
              <a:t>should be evaluated for </a:t>
            </a:r>
            <a:r>
              <a:rPr lang="en-US" sz="2800" dirty="0">
                <a:solidFill>
                  <a:srgbClr val="00B0F0"/>
                </a:solidFill>
              </a:rPr>
              <a:t>items including:</a:t>
            </a:r>
          </a:p>
        </p:txBody>
      </p:sp>
      <p:pic>
        <p:nvPicPr>
          <p:cNvPr id="22530" name="Picture 2" descr="S:\Communications\Communications\2014-2015\Clients\RICs of NYS\Data Security Project\I agree but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2871750"/>
            <a:ext cx="3200400" cy="35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Wrap Agreements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" y="1847088"/>
            <a:ext cx="10608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Also…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Check amendment </a:t>
            </a:r>
            <a:r>
              <a:rPr lang="en-US" sz="2800" dirty="0" smtClean="0">
                <a:solidFill>
                  <a:srgbClr val="234D64"/>
                </a:solidFill>
              </a:rPr>
              <a:t>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34D6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Print (or save) the Terms of Service </a:t>
            </a:r>
            <a:endParaRPr lang="en-US" sz="2800" dirty="0" smtClean="0">
              <a:solidFill>
                <a:srgbClr val="234D6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34D6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Specify authority to accept the Terms of Service </a:t>
            </a:r>
          </a:p>
        </p:txBody>
      </p:sp>
      <p:pic>
        <p:nvPicPr>
          <p:cNvPr id="6" name="Picture 2" descr="S:\Communications\Communications\2014-2015\Clients\RICs of NYS\Data Security Project\I agree but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2871216"/>
            <a:ext cx="3200400" cy="35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6"/>
          </p:cNvPr>
          <p:cNvSpPr/>
          <p:nvPr/>
        </p:nvSpPr>
        <p:spPr>
          <a:xfrm>
            <a:off x="4642076" y="6604084"/>
            <a:ext cx="75499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</a:rPr>
              <a:t>Adapted from Protecting Student Privacy While using Online Educational Services: An Overview of Recent Department of Education Guidance - USDOE/</a:t>
            </a: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PTAC</a:t>
            </a:r>
            <a:endParaRPr lang="en-US" sz="105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Best Practices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1480" y="2636472"/>
            <a:ext cx="1141857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Establish policies </a:t>
            </a:r>
            <a:r>
              <a:rPr lang="en-US" sz="2600" dirty="0">
                <a:solidFill>
                  <a:srgbClr val="234D64"/>
                </a:solidFill>
                <a:latin typeface="Calibri" panose="020F0502020204030204" pitchFamily="34" charset="0"/>
              </a:rPr>
              <a:t>and procedures to evaluate and approve proposed </a:t>
            </a: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Be </a:t>
            </a:r>
            <a:r>
              <a:rPr lang="en-US" sz="2600" dirty="0">
                <a:solidFill>
                  <a:srgbClr val="234D64"/>
                </a:solidFill>
                <a:latin typeface="Calibri" panose="020F0502020204030204" pitchFamily="34" charset="0"/>
              </a:rPr>
              <a:t>transparent with parents and </a:t>
            </a: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students</a:t>
            </a:r>
          </a:p>
          <a:p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 </a:t>
            </a:r>
            <a:endParaRPr lang="en-US" sz="26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Consider whether parental consent is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34D64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Evaluate </a:t>
            </a:r>
            <a:r>
              <a:rPr lang="en-US" sz="2600" dirty="0">
                <a:solidFill>
                  <a:srgbClr val="234D64"/>
                </a:solidFill>
                <a:latin typeface="Calibri" panose="020F0502020204030204" pitchFamily="34" charset="0"/>
              </a:rPr>
              <a:t>the use of </a:t>
            </a: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services </a:t>
            </a:r>
            <a:r>
              <a:rPr lang="en-US" sz="2600" dirty="0">
                <a:solidFill>
                  <a:srgbClr val="234D64"/>
                </a:solidFill>
                <a:latin typeface="Calibri" panose="020F0502020204030204" pitchFamily="34" charset="0"/>
              </a:rPr>
              <a:t>on a case-by-case basis to determine </a:t>
            </a:r>
            <a:r>
              <a:rPr lang="en-US" sz="2600" dirty="0" smtClean="0">
                <a:solidFill>
                  <a:srgbClr val="234D64"/>
                </a:solidFill>
                <a:latin typeface="Calibri" panose="020F0502020204030204" pitchFamily="34" charset="0"/>
              </a:rPr>
              <a:t>if the requirements of FERPA and other laws are met</a:t>
            </a:r>
            <a:endParaRPr lang="en-US" sz="2600" dirty="0">
              <a:solidFill>
                <a:srgbClr val="234D64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2076" y="6604084"/>
            <a:ext cx="75499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</a:rPr>
              <a:t>Adapted from Protecting Student Privacy While using Online Educational Services: An Overview of Recent Department of Education Guidance - USDOE/</a:t>
            </a: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PTAC</a:t>
            </a:r>
            <a:endParaRPr lang="en-US" sz="1050" i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" y="1847088"/>
            <a:ext cx="11136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Districts should…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Educational Services - Documents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4877" y="5449824"/>
            <a:ext cx="985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Protecting Student Privacy While Using Online Educational Services: Model Terms of Service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64877" y="3097825"/>
            <a:ext cx="1061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Protecting Student Privacy While Using Online Educational Services: Requirements and Best Practice</a:t>
            </a:r>
            <a:r>
              <a:rPr lang="en-US" dirty="0" smtClean="0"/>
              <a:t>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4877" y="4289292"/>
            <a:ext cx="8510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34D64"/>
                </a:solidFill>
              </a:rPr>
              <a:t>Security </a:t>
            </a:r>
            <a:r>
              <a:rPr lang="en-US" sz="2000" dirty="0" smtClean="0">
                <a:solidFill>
                  <a:srgbClr val="234D64"/>
                </a:solidFill>
              </a:rPr>
              <a:t>Questions </a:t>
            </a:r>
            <a:r>
              <a:rPr lang="en-US" sz="2000" dirty="0">
                <a:solidFill>
                  <a:srgbClr val="234D64"/>
                </a:solidFill>
              </a:rPr>
              <a:t>to Ask of An Online Service </a:t>
            </a:r>
            <a:r>
              <a:rPr lang="en-US" sz="2000" dirty="0" smtClean="0">
                <a:solidFill>
                  <a:srgbClr val="234D64"/>
                </a:solidFill>
              </a:rPr>
              <a:t>Provider</a:t>
            </a:r>
            <a:endParaRPr lang="en-US" sz="2000" dirty="0">
              <a:solidFill>
                <a:srgbClr val="234D6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" y="1847088"/>
            <a:ext cx="3758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Review Key Documents:</a:t>
            </a:r>
            <a:endParaRPr lang="en-US" sz="2800" dirty="0"/>
          </a:p>
        </p:txBody>
      </p:sp>
      <p:pic>
        <p:nvPicPr>
          <p:cNvPr id="10" name="Picture 3" descr="S:\Communications\Communications\2014-2015\Clients\RICs of NYS\Data Security Project\note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" y="2894041"/>
            <a:ext cx="753397" cy="7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S:\Communications\Communications\2014-2015\Clients\RICs of NYS\Data Security Project\note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" y="4029828"/>
            <a:ext cx="753397" cy="7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S:\Communications\Communications\2014-2015\Clients\RICs of NYS\Data Security Project\note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5175306"/>
            <a:ext cx="753397" cy="7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ToyTalk</a:t>
            </a:r>
            <a:r>
              <a:rPr lang="en-US" dirty="0" smtClean="0"/>
              <a:t> Scenario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1480" y="1847088"/>
            <a:ext cx="106085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ToyTalk</a:t>
            </a:r>
            <a:r>
              <a:rPr lang="en-US" sz="2800" dirty="0"/>
              <a:t> is an award-winning family entertainment company pioneering the art of conversation with characters. </a:t>
            </a:r>
            <a:r>
              <a:rPr lang="en-US" sz="2800" dirty="0" err="1"/>
              <a:t>ToyTalk's</a:t>
            </a:r>
            <a:r>
              <a:rPr lang="en-US" sz="2800" dirty="0"/>
              <a:t> groundbreaking </a:t>
            </a:r>
            <a:r>
              <a:rPr lang="en-US" sz="2800" dirty="0" err="1"/>
              <a:t>PullString</a:t>
            </a:r>
            <a:r>
              <a:rPr lang="en-US" sz="2800" dirty="0"/>
              <a:t> platform powers the unique creative process that </a:t>
            </a:r>
            <a:r>
              <a:rPr lang="en-US" sz="2800" dirty="0" err="1"/>
              <a:t>ToyTalk</a:t>
            </a:r>
            <a:r>
              <a:rPr lang="en-US" sz="2800" dirty="0"/>
              <a:t> and the world’s leading family entertainment companies use to create conversation with their beloved characters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Winston Show is an iPad app in which kids and characters have real conversations in a new dimension of make-believe</a:t>
            </a:r>
            <a:r>
              <a:rPr lang="en-US" sz="2800" dirty="0" smtClean="0"/>
              <a:t>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https://www.toytalk.com/editors-picks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37" name="Picture 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43" y="201488"/>
            <a:ext cx="16859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Custom 7">
      <a:dk1>
        <a:srgbClr val="234D64"/>
      </a:dk1>
      <a:lt1>
        <a:sysClr val="window" lastClr="FFFFFF"/>
      </a:lt1>
      <a:dk2>
        <a:srgbClr val="5E5E5E"/>
      </a:dk2>
      <a:lt2>
        <a:srgbClr val="DDDDDD"/>
      </a:lt2>
      <a:accent1>
        <a:srgbClr val="306786"/>
      </a:accent1>
      <a:accent2>
        <a:srgbClr val="6EA9CB"/>
      </a:accent2>
      <a:accent3>
        <a:srgbClr val="ED7D31"/>
      </a:accent3>
      <a:accent4>
        <a:srgbClr val="B4B4B4"/>
      </a:accent4>
      <a:accent5>
        <a:srgbClr val="A6B727"/>
      </a:accent5>
      <a:accent6>
        <a:srgbClr val="FFC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468</Words>
  <Application>Microsoft Office PowerPoint</Application>
  <PresentationFormat>Custom</PresentationFormat>
  <Paragraphs>91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11_Office Theme</vt:lpstr>
      <vt:lpstr>Custom Design</vt:lpstr>
      <vt:lpstr>1_Custom Design</vt:lpstr>
      <vt:lpstr>Online Educational Services</vt:lpstr>
      <vt:lpstr>Section Overview</vt:lpstr>
      <vt:lpstr>Online Educational Services - Issues</vt:lpstr>
      <vt:lpstr>Contracts</vt:lpstr>
      <vt:lpstr>Click Wrap Agreements</vt:lpstr>
      <vt:lpstr>Click Wrap Agreements</vt:lpstr>
      <vt:lpstr>Other Best Practices</vt:lpstr>
      <vt:lpstr>Online Educational Services - Documents</vt:lpstr>
      <vt:lpstr>ToyTalk Scenario</vt:lpstr>
      <vt:lpstr>Online Educational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2015-05-07T13:53:02Z</dcterms:created>
  <dcterms:modified xsi:type="dcterms:W3CDTF">2015-10-27T19:43:07Z</dcterms:modified>
</cp:coreProperties>
</file>